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63"/>
  </p:notesMasterIdLst>
  <p:handoutMasterIdLst>
    <p:handoutMasterId r:id="rId64"/>
  </p:handoutMasterIdLst>
  <p:sldIdLst>
    <p:sldId id="284" r:id="rId2"/>
    <p:sldId id="291" r:id="rId3"/>
    <p:sldId id="292" r:id="rId4"/>
    <p:sldId id="293" r:id="rId5"/>
    <p:sldId id="298" r:id="rId6"/>
    <p:sldId id="299" r:id="rId7"/>
    <p:sldId id="300" r:id="rId8"/>
    <p:sldId id="301" r:id="rId9"/>
    <p:sldId id="302" r:id="rId10"/>
    <p:sldId id="303" r:id="rId11"/>
    <p:sldId id="309" r:id="rId12"/>
    <p:sldId id="310" r:id="rId13"/>
    <p:sldId id="311" r:id="rId14"/>
    <p:sldId id="320" r:id="rId15"/>
    <p:sldId id="321" r:id="rId16"/>
    <p:sldId id="322" r:id="rId17"/>
    <p:sldId id="324" r:id="rId18"/>
    <p:sldId id="325" r:id="rId19"/>
    <p:sldId id="326" r:id="rId20"/>
    <p:sldId id="329" r:id="rId21"/>
    <p:sldId id="330" r:id="rId22"/>
    <p:sldId id="331" r:id="rId23"/>
    <p:sldId id="332" r:id="rId24"/>
    <p:sldId id="333" r:id="rId25"/>
    <p:sldId id="334" r:id="rId26"/>
    <p:sldId id="335" r:id="rId27"/>
    <p:sldId id="336" r:id="rId28"/>
    <p:sldId id="337" r:id="rId29"/>
    <p:sldId id="338" r:id="rId30"/>
    <p:sldId id="354" r:id="rId31"/>
    <p:sldId id="355" r:id="rId32"/>
    <p:sldId id="356"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63" r:id="rId46"/>
    <p:sldId id="364" r:id="rId47"/>
    <p:sldId id="365" r:id="rId48"/>
    <p:sldId id="357" r:id="rId49"/>
    <p:sldId id="358" r:id="rId50"/>
    <p:sldId id="359" r:id="rId51"/>
    <p:sldId id="360" r:id="rId52"/>
    <p:sldId id="361" r:id="rId53"/>
    <p:sldId id="362" r:id="rId54"/>
    <p:sldId id="366" r:id="rId55"/>
    <p:sldId id="367" r:id="rId56"/>
    <p:sldId id="368" r:id="rId57"/>
    <p:sldId id="369" r:id="rId58"/>
    <p:sldId id="370" r:id="rId59"/>
    <p:sldId id="371" r:id="rId60"/>
    <p:sldId id="372" r:id="rId61"/>
    <p:sldId id="285" r:id="rId62"/>
  </p:sldIdLst>
  <p:sldSz cx="9144000" cy="6858000" type="screen4x3"/>
  <p:notesSz cx="7010400" cy="92964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ctr"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ctr"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ctr"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ctr"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FFCC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728" autoAdjust="0"/>
  </p:normalViewPr>
  <p:slideViewPr>
    <p:cSldViewPr>
      <p:cViewPr varScale="1">
        <p:scale>
          <a:sx n="88" d="100"/>
          <a:sy n="88" d="100"/>
        </p:scale>
        <p:origin x="-1062" y="-96"/>
      </p:cViewPr>
      <p:guideLst>
        <p:guide orient="horz" pos="2160"/>
        <p:guide pos="2880"/>
      </p:guideLst>
    </p:cSldViewPr>
  </p:slideViewPr>
  <p:outlineViewPr>
    <p:cViewPr>
      <p:scale>
        <a:sx n="33" d="100"/>
        <a:sy n="33" d="100"/>
      </p:scale>
      <p:origin x="0" y="504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504"/>
    </p:cViewPr>
  </p:sorterViewPr>
  <p:notesViewPr>
    <p:cSldViewPr>
      <p:cViewPr varScale="1">
        <p:scale>
          <a:sx n="60" d="100"/>
          <a:sy n="60" d="100"/>
        </p:scale>
        <p:origin x="-1716" y="-5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slide" Target="slides/slide27.xml"/><Relationship Id="rId1" Type="http://schemas.openxmlformats.org/officeDocument/2006/relationships/slide" Target="slides/slide1.xml"/><Relationship Id="rId6" Type="http://schemas.openxmlformats.org/officeDocument/2006/relationships/slide" Target="slides/slide61.xml"/><Relationship Id="rId5" Type="http://schemas.openxmlformats.org/officeDocument/2006/relationships/slide" Target="slides/slide32.xml"/><Relationship Id="rId4"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algn="l" defTabSz="931863">
              <a:defRPr sz="1200">
                <a:latin typeface="Times New Roman" pitchFamily="1" charset="0"/>
                <a:ea typeface="Times New Roman" pitchFamily="1" charset="0"/>
                <a:cs typeface="Times New Roman" pitchFamily="1" charset="0"/>
              </a:defRPr>
            </a:lvl1pPr>
          </a:lstStyle>
          <a:p>
            <a:pPr>
              <a:defRPr/>
            </a:pPr>
            <a:endParaRPr lang="en-US"/>
          </a:p>
        </p:txBody>
      </p:sp>
      <p:sp>
        <p:nvSpPr>
          <p:cNvPr id="4710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67" tIns="46585" rIns="93167" bIns="46585" numCol="1" anchor="t" anchorCtr="0" compatLnSpc="1">
            <a:prstTxWarp prst="textNoShape">
              <a:avLst/>
            </a:prstTxWarp>
          </a:bodyPr>
          <a:lstStyle>
            <a:lvl1pPr algn="r" defTabSz="931863">
              <a:defRPr sz="1200"/>
            </a:lvl1pPr>
          </a:lstStyle>
          <a:p>
            <a:fld id="{18BDAD22-4426-484E-B797-67136A86AC18}" type="datetime1">
              <a:rPr lang="en-US"/>
              <a:pPr/>
              <a:t>3/20/2012</a:t>
            </a:fld>
            <a:endParaRPr lang="en-US"/>
          </a:p>
        </p:txBody>
      </p:sp>
      <p:sp>
        <p:nvSpPr>
          <p:cNvPr id="4710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algn="l" defTabSz="931863">
              <a:defRPr sz="1200">
                <a:latin typeface="Times New Roman" pitchFamily="1" charset="0"/>
                <a:ea typeface="Times New Roman" pitchFamily="1" charset="0"/>
                <a:cs typeface="Times New Roman" pitchFamily="1" charset="0"/>
              </a:defRPr>
            </a:lvl1pPr>
          </a:lstStyle>
          <a:p>
            <a:pPr>
              <a:defRPr/>
            </a:pPr>
            <a:endParaRPr lang="en-US"/>
          </a:p>
        </p:txBody>
      </p:sp>
      <p:sp>
        <p:nvSpPr>
          <p:cNvPr id="4710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67" tIns="46585" rIns="93167" bIns="46585" numCol="1" anchor="b" anchorCtr="0" compatLnSpc="1">
            <a:prstTxWarp prst="textNoShape">
              <a:avLst/>
            </a:prstTxWarp>
          </a:bodyPr>
          <a:lstStyle>
            <a:lvl1pPr algn="r" defTabSz="931863">
              <a:defRPr sz="1200"/>
            </a:lvl1pPr>
          </a:lstStyle>
          <a:p>
            <a:fld id="{B2C659F2-17C3-44E6-BA22-EB85BAA64070}"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30" tIns="45714" rIns="91430" bIns="45714" numCol="1" anchor="t" anchorCtr="0" compatLnSpc="1">
            <a:prstTxWarp prst="textNoShape">
              <a:avLst/>
            </a:prstTxWarp>
          </a:bodyPr>
          <a:lstStyle>
            <a:lvl1pPr algn="l">
              <a:defRPr sz="1200">
                <a:latin typeface="Times New Roman" pitchFamily="1" charset="0"/>
                <a:ea typeface="Times New Roman" pitchFamily="1" charset="0"/>
                <a:cs typeface="Times New Roman" pitchFamily="1" charset="0"/>
              </a:defRPr>
            </a:lvl1pPr>
          </a:lstStyle>
          <a:p>
            <a:pPr>
              <a:defRPr/>
            </a:pPr>
            <a:endParaRPr lang="en-US"/>
          </a:p>
        </p:txBody>
      </p:sp>
      <p:sp>
        <p:nvSpPr>
          <p:cNvPr id="48131"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30" tIns="45714" rIns="91430" bIns="45714" numCol="1" anchor="t" anchorCtr="0" compatLnSpc="1">
            <a:prstTxWarp prst="textNoShape">
              <a:avLst/>
            </a:prstTxWarp>
          </a:bodyPr>
          <a:lstStyle>
            <a:lvl1pPr algn="r">
              <a:defRPr sz="1200"/>
            </a:lvl1pPr>
          </a:lstStyle>
          <a:p>
            <a:fld id="{E206DCC5-ECB2-4C6E-BADC-FDFEA3A51B2C}" type="datetime1">
              <a:rPr lang="en-US"/>
              <a:pPr/>
              <a:t>3/20/2012</a:t>
            </a:fld>
            <a:endParaRPr lang="en-US"/>
          </a:p>
        </p:txBody>
      </p:sp>
      <p:sp>
        <p:nvSpPr>
          <p:cNvPr id="4100" name="Rectangle 4"/>
          <p:cNvSpPr>
            <a:spLocks noChangeArrowheads="1" noTextEdit="1"/>
          </p:cNvSpPr>
          <p:nvPr>
            <p:ph type="sldImg" idx="2"/>
          </p:nvPr>
        </p:nvSpPr>
        <p:spPr bwMode="auto">
          <a:xfrm>
            <a:off x="1168400" y="685800"/>
            <a:ext cx="4673600" cy="3505200"/>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914400" y="4419600"/>
            <a:ext cx="5181600" cy="4191000"/>
          </a:xfrm>
          <a:prstGeom prst="rect">
            <a:avLst/>
          </a:prstGeom>
          <a:noFill/>
          <a:ln w="9525">
            <a:noFill/>
            <a:miter lim="800000"/>
            <a:headEnd/>
            <a:tailEnd/>
          </a:ln>
          <a:effectLst/>
        </p:spPr>
        <p:txBody>
          <a:bodyPr vert="horz" wrap="square" lIns="91430" tIns="45714" rIns="91430" bIns="457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30" tIns="45714" rIns="91430" bIns="45714" numCol="1" anchor="b" anchorCtr="0" compatLnSpc="1">
            <a:prstTxWarp prst="textNoShape">
              <a:avLst/>
            </a:prstTxWarp>
          </a:bodyPr>
          <a:lstStyle>
            <a:lvl1pPr algn="l">
              <a:defRPr sz="1200">
                <a:latin typeface="Times New Roman" pitchFamily="1" charset="0"/>
                <a:ea typeface="Times New Roman" pitchFamily="1" charset="0"/>
                <a:cs typeface="Times New Roman" pitchFamily="1" charset="0"/>
              </a:defRPr>
            </a:lvl1pPr>
          </a:lstStyle>
          <a:p>
            <a:pPr>
              <a:defRPr/>
            </a:pPr>
            <a:endParaRPr lang="en-US"/>
          </a:p>
        </p:txBody>
      </p:sp>
      <p:sp>
        <p:nvSpPr>
          <p:cNvPr id="48135"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30" tIns="45714" rIns="91430" bIns="45714" numCol="1" anchor="b" anchorCtr="0" compatLnSpc="1">
            <a:prstTxWarp prst="textNoShape">
              <a:avLst/>
            </a:prstTxWarp>
          </a:bodyPr>
          <a:lstStyle>
            <a:lvl1pPr algn="r">
              <a:defRPr sz="1200"/>
            </a:lvl1pPr>
          </a:lstStyle>
          <a:p>
            <a:fld id="{485BD7F6-C622-4C8C-A776-64DCE9428CCB}" type="slidenum">
              <a:rPr lang="en-US"/>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1" charset="0"/>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Calibri" pitchFamily="1" charset="0"/>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1" charset="0"/>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1" charset="0"/>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noTextEdit="1"/>
          </p:cNvSpPr>
          <p:nvPr>
            <p:ph type="sldImg"/>
          </p:nvPr>
        </p:nvSpPr>
        <p:spPr>
          <a:ln/>
        </p:spPr>
      </p:sp>
      <p:sp>
        <p:nvSpPr>
          <p:cNvPr id="6147"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81100" y="696913"/>
            <a:ext cx="4648200" cy="3486150"/>
          </a:xfrm>
          <a:ln/>
        </p:spPr>
      </p:sp>
      <p:sp>
        <p:nvSpPr>
          <p:cNvPr id="118787" name="Notes Placeholder 2"/>
          <p:cNvSpPr>
            <a:spLocks noGrp="1"/>
          </p:cNvSpPr>
          <p:nvPr>
            <p:ph type="body" idx="1"/>
          </p:nvPr>
        </p:nvSpPr>
        <p:spPr>
          <a:xfrm>
            <a:off x="701675" y="4416425"/>
            <a:ext cx="5607050" cy="4183063"/>
          </a:xfrm>
          <a:noFill/>
          <a:ln/>
        </p:spPr>
        <p:txBody>
          <a:bodyPr lIns="93177" tIns="46589" rIns="93177" bIns="46589"/>
          <a:lstStyle/>
          <a:p>
            <a:pPr defTabSz="914400" eaLnBrk="1" hangingPunct="1">
              <a:spcBef>
                <a:spcPct val="0"/>
              </a:spcBef>
            </a:pPr>
            <a:r>
              <a:rPr lang="en-US" smtClean="0">
                <a:latin typeface="Calibri" pitchFamily="34" charset="0"/>
                <a:ea typeface="ＭＳ Ｐゴシック" pitchFamily="34" charset="-128"/>
              </a:rPr>
              <a:t>BJC: I made the fonts a bit smaller and changed some of the words, like “things” became “topics”.</a:t>
            </a:r>
          </a:p>
          <a:p>
            <a:pPr defTabSz="914400" eaLnBrk="1" hangingPunct="1">
              <a:spcBef>
                <a:spcPct val="0"/>
              </a:spcBef>
            </a:pPr>
            <a:r>
              <a:rPr lang="en-US" smtClean="0">
                <a:latin typeface="Calibri" pitchFamily="34" charset="0"/>
                <a:ea typeface="ＭＳ Ｐゴシック" pitchFamily="34" charset="-128"/>
              </a:rPr>
              <a:t>I made “to the family” into “families” to be consistent with wording, same with “household size and income.</a:t>
            </a:r>
          </a:p>
          <a:p>
            <a:pPr defTabSz="914400" eaLnBrk="1" hangingPunct="1">
              <a:spcBef>
                <a:spcPct val="0"/>
              </a:spcBef>
            </a:pPr>
            <a:r>
              <a:rPr lang="en-US" smtClean="0">
                <a:latin typeface="Calibri" pitchFamily="34" charset="0"/>
                <a:ea typeface="ＭＳ Ｐゴシック" pitchFamily="34" charset="-128"/>
              </a:rPr>
              <a:t>Do you want to say anything about children’s immunizations may be covered by insurance or OHP?</a:t>
            </a:r>
          </a:p>
        </p:txBody>
      </p:sp>
      <p:sp>
        <p:nvSpPr>
          <p:cNvPr id="118788"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D235A209-F771-4A2B-A3A4-D6FFF55FC84D}" type="slidenum">
              <a:rPr lang="en-US" sz="1200"/>
              <a:pPr algn="r" defTabSz="931863"/>
              <a:t>40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181100" y="696913"/>
            <a:ext cx="4648200" cy="3486150"/>
          </a:xfrm>
          <a:ln/>
        </p:spPr>
      </p:sp>
      <p:sp>
        <p:nvSpPr>
          <p:cNvPr id="120835" name="Notes Placeholder 2"/>
          <p:cNvSpPr>
            <a:spLocks noGrp="1"/>
          </p:cNvSpPr>
          <p:nvPr>
            <p:ph type="body" idx="1"/>
          </p:nvPr>
        </p:nvSpPr>
        <p:spPr>
          <a:xfrm>
            <a:off x="701675" y="4416425"/>
            <a:ext cx="5607050" cy="4183063"/>
          </a:xfrm>
          <a:noFill/>
          <a:ln/>
        </p:spPr>
        <p:txBody>
          <a:bodyPr lIns="93177" tIns="46589" rIns="93177" bIns="46589"/>
          <a:lstStyle/>
          <a:p>
            <a:pPr defTabSz="914400" eaLnBrk="1" hangingPunct="1">
              <a:spcBef>
                <a:spcPct val="0"/>
              </a:spcBef>
            </a:pPr>
            <a:r>
              <a:rPr lang="en-US" smtClean="0">
                <a:latin typeface="Calibri" pitchFamily="34" charset="0"/>
                <a:ea typeface="ＭＳ Ｐゴシック" pitchFamily="34" charset="-128"/>
              </a:rPr>
              <a:t>If this presentation is directed at parents, can they refer themselves? I removed “or email” because we don’t provide an email address on this slide. I included “You or your provider can reach us by calling or faxing…”</a:t>
            </a:r>
          </a:p>
          <a:p>
            <a:pPr defTabSz="914400" eaLnBrk="1" hangingPunct="1">
              <a:spcBef>
                <a:spcPct val="0"/>
              </a:spcBef>
            </a:pPr>
            <a:r>
              <a:rPr lang="en-US" smtClean="0">
                <a:latin typeface="Calibri" pitchFamily="34" charset="0"/>
                <a:ea typeface="ＭＳ Ｐゴシック" pitchFamily="34" charset="-128"/>
              </a:rPr>
              <a:t>I </a:t>
            </a:r>
            <a:r>
              <a:rPr lang="en-US" b="1" smtClean="0">
                <a:latin typeface="Calibri" pitchFamily="34" charset="0"/>
                <a:ea typeface="ＭＳ Ｐゴシック" pitchFamily="34" charset="-128"/>
              </a:rPr>
              <a:t>bolded</a:t>
            </a:r>
            <a:r>
              <a:rPr lang="en-US" smtClean="0">
                <a:latin typeface="Calibri" pitchFamily="34" charset="0"/>
                <a:ea typeface="ＭＳ Ｐゴシック" pitchFamily="34" charset="-128"/>
              </a:rPr>
              <a:t> our phone number, and shrank the font a bit so it looks more like the previous slide.</a:t>
            </a:r>
          </a:p>
        </p:txBody>
      </p:sp>
      <p:sp>
        <p:nvSpPr>
          <p:cNvPr id="120836"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244766F1-E672-4F2E-852F-4C3A3A33508F}" type="slidenum">
              <a:rPr lang="en-US" sz="1200"/>
              <a:pPr algn="r" defTabSz="931863"/>
              <a:t>41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noTextEdit="1"/>
          </p:cNvSpPr>
          <p:nvPr>
            <p:ph type="sldImg"/>
          </p:nvPr>
        </p:nvSpPr>
        <p:spPr>
          <a:xfrm>
            <a:off x="1181100" y="696913"/>
            <a:ext cx="4648200" cy="3486150"/>
          </a:xfrm>
          <a:ln/>
        </p:spPr>
      </p:sp>
      <p:sp>
        <p:nvSpPr>
          <p:cNvPr id="122883" name="Rectangle 3"/>
          <p:cNvSpPr>
            <a:spLocks noGrp="1" noChangeArrowheads="1"/>
          </p:cNvSpPr>
          <p:nvPr>
            <p:ph type="body" idx="1"/>
          </p:nvPr>
        </p:nvSpPr>
        <p:spPr>
          <a:xfrm>
            <a:off x="701675" y="4416425"/>
            <a:ext cx="5607050" cy="4183063"/>
          </a:xfrm>
          <a:noFill/>
          <a:ln/>
        </p:spPr>
        <p:txBody>
          <a:bodyPr/>
          <a:lstStyle/>
          <a:p>
            <a:endParaRPr lang="en-US" smtClean="0">
              <a:latin typeface="Calibri"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970338" y="8829675"/>
            <a:ext cx="3038475" cy="465138"/>
          </a:xfrm>
          <a:prstGeom prst="rect">
            <a:avLst/>
          </a:prstGeom>
          <a:noFill/>
          <a:ln w="9525">
            <a:noFill/>
            <a:miter lim="800000"/>
            <a:headEnd/>
            <a:tailEnd/>
          </a:ln>
          <a:effectLst/>
        </p:spPr>
        <p:txBody>
          <a:bodyPr lIns="93177" tIns="46589" rIns="93177" bIns="46589" anchor="b"/>
          <a:lstStyle/>
          <a:p>
            <a:pPr algn="r" defTabSz="931863"/>
            <a:fld id="{E4B3E651-6A39-4087-92E3-DCE5A9947BE9}" type="slidenum">
              <a:rPr lang="en-US" sz="1200">
                <a:latin typeface="Arial" pitchFamily="34" charset="0"/>
              </a:rPr>
              <a:pPr algn="r" defTabSz="931863"/>
              <a:t>48</a:t>
            </a:fld>
            <a:endParaRPr lang="en-US" sz="1200">
              <a:latin typeface="Arial" pitchFamily="34" charset="0"/>
            </a:endParaRPr>
          </a:p>
        </p:txBody>
      </p:sp>
      <p:sp>
        <p:nvSpPr>
          <p:cNvPr id="135171" name="Rectangle 2"/>
          <p:cNvSpPr>
            <a:spLocks noRot="1" noChangeArrowheads="1" noTextEdit="1"/>
          </p:cNvSpPr>
          <p:nvPr>
            <p:ph type="sldImg"/>
          </p:nvPr>
        </p:nvSpPr>
        <p:spPr>
          <a:xfrm>
            <a:off x="1181100" y="696913"/>
            <a:ext cx="4648200" cy="3486150"/>
          </a:xfrm>
          <a:ln/>
        </p:spPr>
      </p:sp>
      <p:sp>
        <p:nvSpPr>
          <p:cNvPr id="135172" name="Rectangle 3"/>
          <p:cNvSpPr>
            <a:spLocks noGrp="1" noChangeArrowheads="1"/>
          </p:cNvSpPr>
          <p:nvPr>
            <p:ph type="body" idx="1"/>
          </p:nvPr>
        </p:nvSpPr>
        <p:spPr>
          <a:xfrm>
            <a:off x="701675" y="4416425"/>
            <a:ext cx="5607050" cy="4183063"/>
          </a:xfrm>
          <a:noFill/>
          <a:ln/>
        </p:spPr>
        <p:txBody>
          <a:bodyPr lIns="93177" tIns="46589" rIns="93177" bIns="46589"/>
          <a:lstStyle/>
          <a:p>
            <a:pPr defTabSz="914400"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144588" y="679450"/>
            <a:ext cx="4721225" cy="3541713"/>
          </a:xfrm>
          <a:ln/>
        </p:spPr>
      </p:sp>
      <p:sp>
        <p:nvSpPr>
          <p:cNvPr id="139267" name="Notes Placeholder 2"/>
          <p:cNvSpPr>
            <a:spLocks noGrp="1"/>
          </p:cNvSpPr>
          <p:nvPr>
            <p:ph type="body" idx="1"/>
          </p:nvPr>
        </p:nvSpPr>
        <p:spPr>
          <a:xfrm>
            <a:off x="923925" y="4446588"/>
            <a:ext cx="5162550" cy="4146550"/>
          </a:xfrm>
          <a:noFill/>
          <a:ln/>
        </p:spPr>
        <p:txBody>
          <a:bodyPr lIns="93177" tIns="46589" rIns="93177" bIns="46589"/>
          <a:lstStyle/>
          <a:p>
            <a:pPr defTabSz="933450"/>
            <a:endParaRPr lang="en-US" smtClean="0">
              <a:latin typeface="Calibri" pitchFamily="34" charset="0"/>
              <a:ea typeface="ＭＳ Ｐゴシック" pitchFamily="34" charset="-128"/>
            </a:endParaRPr>
          </a:p>
        </p:txBody>
      </p:sp>
      <p:sp>
        <p:nvSpPr>
          <p:cNvPr id="139268" name="Slide Number Placeholder 3"/>
          <p:cNvSpPr txBox="1">
            <a:spLocks noGrp="1"/>
          </p:cNvSpPr>
          <p:nvPr/>
        </p:nvSpPr>
        <p:spPr bwMode="auto">
          <a:xfrm>
            <a:off x="4006850" y="8818563"/>
            <a:ext cx="3003550" cy="452437"/>
          </a:xfrm>
          <a:prstGeom prst="rect">
            <a:avLst/>
          </a:prstGeom>
          <a:noFill/>
          <a:ln w="12700" cap="sq">
            <a:noFill/>
            <a:miter lim="800000"/>
            <a:headEnd type="none" w="sm" len="sm"/>
            <a:tailEnd type="none" w="sm" len="sm"/>
          </a:ln>
        </p:spPr>
        <p:txBody>
          <a:bodyPr lIns="93177" tIns="46589" rIns="93177" bIns="46589" anchor="b"/>
          <a:lstStyle/>
          <a:p>
            <a:pPr algn="r" defTabSz="931863" eaLnBrk="0" hangingPunct="0"/>
            <a:fld id="{48D49EB5-1BE2-47B2-851D-A832789CB3F0}" type="slidenum">
              <a:rPr lang="en-US" sz="1200"/>
              <a:pPr algn="r" defTabSz="931863" eaLnBrk="0" hangingPunct="0"/>
              <a:t>51</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3"/>
          <p:cNvSpPr txBox="1">
            <a:spLocks noGrp="1" noChangeArrowheads="1"/>
          </p:cNvSpPr>
          <p:nvPr/>
        </p:nvSpPr>
        <p:spPr bwMode="auto">
          <a:xfrm>
            <a:off x="4006850" y="8818563"/>
            <a:ext cx="3003550" cy="452437"/>
          </a:xfrm>
          <a:prstGeom prst="rect">
            <a:avLst/>
          </a:prstGeom>
          <a:noFill/>
          <a:ln w="12700" cap="sq">
            <a:noFill/>
            <a:miter lim="800000"/>
            <a:headEnd type="none" w="sm" len="sm"/>
            <a:tailEnd type="none" w="sm" len="sm"/>
          </a:ln>
        </p:spPr>
        <p:txBody>
          <a:bodyPr lIns="93177" tIns="46589" rIns="93177" bIns="46589" anchor="b"/>
          <a:lstStyle/>
          <a:p>
            <a:pPr algn="r" defTabSz="931863" eaLnBrk="0" hangingPunct="0"/>
            <a:fld id="{59BCC4FF-7E48-4F28-93EB-B0BF05385C10}" type="slidenum">
              <a:rPr lang="en-US" sz="1200"/>
              <a:pPr algn="r" defTabSz="931863" eaLnBrk="0" hangingPunct="0"/>
              <a:t>52</a:t>
            </a:fld>
            <a:endParaRPr lang="en-US" sz="1200"/>
          </a:p>
        </p:txBody>
      </p:sp>
      <p:sp>
        <p:nvSpPr>
          <p:cNvPr id="141315" name="Rectangle 2"/>
          <p:cNvSpPr>
            <a:spLocks noChangeArrowheads="1" noTextEdit="1"/>
          </p:cNvSpPr>
          <p:nvPr>
            <p:ph type="sldImg"/>
          </p:nvPr>
        </p:nvSpPr>
        <p:spPr>
          <a:xfrm>
            <a:off x="1144588" y="679450"/>
            <a:ext cx="4721225" cy="3541713"/>
          </a:xfrm>
          <a:ln/>
        </p:spPr>
      </p:sp>
      <p:sp>
        <p:nvSpPr>
          <p:cNvPr id="141316" name="Rectangle 3"/>
          <p:cNvSpPr>
            <a:spLocks noGrp="1" noChangeArrowheads="1"/>
          </p:cNvSpPr>
          <p:nvPr>
            <p:ph type="body" idx="1"/>
          </p:nvPr>
        </p:nvSpPr>
        <p:spPr>
          <a:xfrm>
            <a:off x="923925" y="4446588"/>
            <a:ext cx="5162550" cy="4146550"/>
          </a:xfrm>
          <a:noFill/>
          <a:ln/>
        </p:spPr>
        <p:txBody>
          <a:bodyPr lIns="93177" tIns="46589" rIns="93177" bIns="46589"/>
          <a:lstStyle/>
          <a:p>
            <a:pPr defTabSz="933450"/>
            <a:endParaRPr lang="en-US" smtClean="0">
              <a:latin typeface="Calibri"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3"/>
          <p:cNvSpPr txBox="1">
            <a:spLocks noGrp="1" noChangeArrowheads="1"/>
          </p:cNvSpPr>
          <p:nvPr/>
        </p:nvSpPr>
        <p:spPr bwMode="auto">
          <a:xfrm>
            <a:off x="4006850" y="8818563"/>
            <a:ext cx="3003550" cy="452437"/>
          </a:xfrm>
          <a:prstGeom prst="rect">
            <a:avLst/>
          </a:prstGeom>
          <a:noFill/>
          <a:ln w="12700" cap="sq">
            <a:noFill/>
            <a:miter lim="800000"/>
            <a:headEnd type="none" w="sm" len="sm"/>
            <a:tailEnd type="none" w="sm" len="sm"/>
          </a:ln>
        </p:spPr>
        <p:txBody>
          <a:bodyPr lIns="93177" tIns="46589" rIns="93177" bIns="46589" anchor="b"/>
          <a:lstStyle/>
          <a:p>
            <a:pPr algn="r" defTabSz="931863" eaLnBrk="0" hangingPunct="0"/>
            <a:fld id="{97AA5D4E-A9ED-412F-B167-E811044A9D0E}" type="slidenum">
              <a:rPr lang="en-US" sz="1200"/>
              <a:pPr algn="r" defTabSz="931863" eaLnBrk="0" hangingPunct="0"/>
              <a:t>53</a:t>
            </a:fld>
            <a:endParaRPr lang="en-US" sz="1200"/>
          </a:p>
        </p:txBody>
      </p:sp>
      <p:sp>
        <p:nvSpPr>
          <p:cNvPr id="143363" name="Rectangle 2"/>
          <p:cNvSpPr>
            <a:spLocks noChangeArrowheads="1" noTextEdit="1"/>
          </p:cNvSpPr>
          <p:nvPr>
            <p:ph type="sldImg"/>
          </p:nvPr>
        </p:nvSpPr>
        <p:spPr>
          <a:xfrm>
            <a:off x="1144588" y="679450"/>
            <a:ext cx="4721225" cy="3541713"/>
          </a:xfrm>
          <a:ln/>
        </p:spPr>
      </p:sp>
      <p:sp>
        <p:nvSpPr>
          <p:cNvPr id="143364" name="Rectangle 3"/>
          <p:cNvSpPr>
            <a:spLocks noGrp="1" noChangeArrowheads="1"/>
          </p:cNvSpPr>
          <p:nvPr>
            <p:ph type="body" idx="1"/>
          </p:nvPr>
        </p:nvSpPr>
        <p:spPr>
          <a:xfrm>
            <a:off x="923925" y="4446588"/>
            <a:ext cx="5162550" cy="4146550"/>
          </a:xfrm>
          <a:noFill/>
          <a:ln/>
        </p:spPr>
        <p:txBody>
          <a:bodyPr lIns="93177" tIns="46589" rIns="93177" bIns="46589"/>
          <a:lstStyle/>
          <a:p>
            <a:pPr defTabSz="933450"/>
            <a:endParaRPr lang="en-US" smtClean="0">
              <a:latin typeface="Calibri"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noTextEdit="1"/>
          </p:cNvSpPr>
          <p:nvPr>
            <p:ph type="sldImg"/>
          </p:nvPr>
        </p:nvSpPr>
        <p:spPr>
          <a:xfrm>
            <a:off x="1181100" y="696913"/>
            <a:ext cx="4648200" cy="3486150"/>
          </a:xfrm>
          <a:ln/>
        </p:spPr>
      </p:sp>
      <p:sp>
        <p:nvSpPr>
          <p:cNvPr id="148483" name="Rectangle 3"/>
          <p:cNvSpPr>
            <a:spLocks noGrp="1" noChangeArrowheads="1"/>
          </p:cNvSpPr>
          <p:nvPr>
            <p:ph type="body" idx="1"/>
          </p:nvPr>
        </p:nvSpPr>
        <p:spPr>
          <a:xfrm>
            <a:off x="701675" y="4416425"/>
            <a:ext cx="5607050" cy="4183063"/>
          </a:xfrm>
          <a:noFill/>
          <a:ln/>
        </p:spPr>
        <p:txBody>
          <a:bodyPr/>
          <a:lstStyle/>
          <a:p>
            <a:endParaRPr lang="en-US" smtClean="0">
              <a:latin typeface="Calibri"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noTextEdit="1"/>
          </p:cNvSpPr>
          <p:nvPr>
            <p:ph type="sldImg"/>
          </p:nvPr>
        </p:nvSpPr>
        <p:spPr>
          <a:xfrm>
            <a:off x="1181100" y="696913"/>
            <a:ext cx="4648200" cy="3486150"/>
          </a:xfrm>
          <a:ln/>
        </p:spPr>
      </p:sp>
      <p:sp>
        <p:nvSpPr>
          <p:cNvPr id="39939" name="Rectangle 3"/>
          <p:cNvSpPr>
            <a:spLocks noGrp="1" noChangeArrowheads="1"/>
          </p:cNvSpPr>
          <p:nvPr>
            <p:ph type="body" idx="1"/>
          </p:nvPr>
        </p:nvSpPr>
        <p:spPr>
          <a:xfrm>
            <a:off x="701675" y="4416425"/>
            <a:ext cx="5607050" cy="4183063"/>
          </a:xfrm>
          <a:noFill/>
          <a:ln/>
        </p:spPr>
        <p:txBody>
          <a:bodyPr/>
          <a:lstStyle/>
          <a:p>
            <a:endParaRPr lang="en-US" smtClean="0">
              <a:latin typeface="Calibri"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C4E8B2BF-680D-4631-8710-E8142FB8BF7A}" type="slidenum">
              <a:rPr lang="en-US" sz="1200">
                <a:latin typeface="Arial" pitchFamily="34" charset="0"/>
                <a:ea typeface="ＭＳ Ｐゴシック" pitchFamily="34" charset="-128"/>
              </a:rPr>
              <a:pPr algn="r" defTabSz="931863"/>
              <a:t>8</a:t>
            </a:fld>
            <a:endParaRPr lang="en-US" sz="1200">
              <a:latin typeface="Arial" pitchFamily="34" charset="0"/>
              <a:ea typeface="ＭＳ Ｐゴシック" pitchFamily="34" charset="-128"/>
            </a:endParaRPr>
          </a:p>
        </p:txBody>
      </p:sp>
      <p:sp>
        <p:nvSpPr>
          <p:cNvPr id="52227" name="Rectangle 2"/>
          <p:cNvSpPr>
            <a:spLocks noRot="1" noChangeArrowheads="1" noTextEdit="1"/>
          </p:cNvSpPr>
          <p:nvPr>
            <p:ph type="sldImg"/>
          </p:nvPr>
        </p:nvSpPr>
        <p:spPr>
          <a:xfrm>
            <a:off x="1181100" y="696913"/>
            <a:ext cx="4648200" cy="3486150"/>
          </a:xfrm>
          <a:ln/>
        </p:spPr>
      </p:sp>
      <p:sp>
        <p:nvSpPr>
          <p:cNvPr id="52228" name="Rectangle 3"/>
          <p:cNvSpPr>
            <a:spLocks noGrp="1" noChangeArrowheads="1"/>
          </p:cNvSpPr>
          <p:nvPr>
            <p:ph type="body" idx="1"/>
          </p:nvPr>
        </p:nvSpPr>
        <p:spPr>
          <a:xfrm>
            <a:off x="701675" y="4416425"/>
            <a:ext cx="5607050" cy="4183063"/>
          </a:xfrm>
          <a:noFill/>
          <a:ln/>
        </p:spPr>
        <p:txBody>
          <a:bodyPr lIns="93177" tIns="46589" rIns="93177" bIns="46589"/>
          <a:lstStyle/>
          <a:p>
            <a:pPr defTabSz="914400"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1181100" y="696913"/>
            <a:ext cx="4648200" cy="3486150"/>
          </a:xfrm>
          <a:ln/>
        </p:spPr>
      </p:sp>
      <p:sp>
        <p:nvSpPr>
          <p:cNvPr id="84995" name="Notes Placeholder 2"/>
          <p:cNvSpPr>
            <a:spLocks noGrp="1"/>
          </p:cNvSpPr>
          <p:nvPr>
            <p:ph type="body" idx="1"/>
          </p:nvPr>
        </p:nvSpPr>
        <p:spPr>
          <a:xfrm>
            <a:off x="700088" y="4414838"/>
            <a:ext cx="5610225" cy="4184650"/>
          </a:xfrm>
          <a:noFill/>
          <a:ln/>
        </p:spPr>
        <p:txBody>
          <a:bodyPr lIns="93169" tIns="46584" rIns="93169" bIns="46584"/>
          <a:lstStyle/>
          <a:p>
            <a:pPr defTabSz="914400" eaLnBrk="1" hangingPunct="1"/>
            <a:endParaRPr lang="en-US" smtClean="0">
              <a:latin typeface="Calibri" pitchFamily="34" charset="0"/>
              <a:ea typeface="ＭＳ Ｐゴシック" pitchFamily="34" charset="-128"/>
            </a:endParaRPr>
          </a:p>
        </p:txBody>
      </p:sp>
      <p:sp>
        <p:nvSpPr>
          <p:cNvPr id="84996"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69" tIns="46584" rIns="93169" bIns="46584" anchor="b"/>
          <a:lstStyle/>
          <a:p>
            <a:pPr algn="r" defTabSz="912813"/>
            <a:fld id="{40A3CAB4-E9EB-45C1-B991-3C04BC4D6DFA}" type="slidenum">
              <a:rPr lang="en-US" sz="1200">
                <a:latin typeface="Arial" pitchFamily="34" charset="0"/>
              </a:rPr>
              <a:pPr algn="r" defTabSz="912813"/>
              <a:t>17</a:t>
            </a:fld>
            <a:endParaRPr lang="en-US"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1181100" y="696913"/>
            <a:ext cx="4648200" cy="3486150"/>
          </a:xfrm>
          <a:ln/>
        </p:spPr>
      </p:sp>
      <p:sp>
        <p:nvSpPr>
          <p:cNvPr id="87043" name="Notes Placeholder 2"/>
          <p:cNvSpPr>
            <a:spLocks noGrp="1"/>
          </p:cNvSpPr>
          <p:nvPr>
            <p:ph type="body" idx="1"/>
          </p:nvPr>
        </p:nvSpPr>
        <p:spPr>
          <a:xfrm>
            <a:off x="700088" y="4414838"/>
            <a:ext cx="5610225" cy="4184650"/>
          </a:xfrm>
          <a:noFill/>
          <a:ln/>
        </p:spPr>
        <p:txBody>
          <a:bodyPr lIns="93169" tIns="46584" rIns="93169" bIns="46584"/>
          <a:lstStyle/>
          <a:p>
            <a:pPr defTabSz="914400" eaLnBrk="1" hangingPunct="1"/>
            <a:endParaRPr lang="en-US" smtClean="0">
              <a:latin typeface="Calibri" pitchFamily="34" charset="0"/>
              <a:ea typeface="ＭＳ Ｐゴシック" pitchFamily="34" charset="-128"/>
            </a:endParaRPr>
          </a:p>
        </p:txBody>
      </p:sp>
      <p:sp>
        <p:nvSpPr>
          <p:cNvPr id="87044"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69" tIns="46584" rIns="93169" bIns="46584" anchor="b"/>
          <a:lstStyle/>
          <a:p>
            <a:pPr algn="r" defTabSz="912813"/>
            <a:fld id="{F80ADA4E-45BA-4E36-A307-B580BF88A39D}" type="slidenum">
              <a:rPr lang="en-US" sz="1200">
                <a:latin typeface="Arial" pitchFamily="34" charset="0"/>
              </a:rPr>
              <a:pPr algn="r" defTabSz="912813"/>
              <a:t>18</a:t>
            </a:fld>
            <a:endParaRPr lang="en-US" sz="12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F93AA1AA-43C3-4704-9171-71EBEDAC9098}" type="slidenum">
              <a:rPr lang="en-US" sz="1200">
                <a:latin typeface="Arial" pitchFamily="34" charset="0"/>
              </a:rPr>
              <a:pPr algn="r" defTabSz="931863"/>
              <a:t>23</a:t>
            </a:fld>
            <a:endParaRPr lang="en-US" sz="1200">
              <a:latin typeface="Arial" pitchFamily="34" charset="0"/>
            </a:endParaRPr>
          </a:p>
        </p:txBody>
      </p:sp>
      <p:sp>
        <p:nvSpPr>
          <p:cNvPr id="101379" name="Rectangle 2"/>
          <p:cNvSpPr>
            <a:spLocks noRot="1" noChangeArrowheads="1" noTextEdit="1"/>
          </p:cNvSpPr>
          <p:nvPr>
            <p:ph type="sldImg"/>
          </p:nvPr>
        </p:nvSpPr>
        <p:spPr>
          <a:xfrm>
            <a:off x="1181100" y="696913"/>
            <a:ext cx="4648200" cy="3486150"/>
          </a:xfrm>
          <a:ln/>
        </p:spPr>
      </p:sp>
      <p:sp>
        <p:nvSpPr>
          <p:cNvPr id="101380" name="Rectangle 3"/>
          <p:cNvSpPr>
            <a:spLocks noGrp="1" noChangeArrowheads="1"/>
          </p:cNvSpPr>
          <p:nvPr>
            <p:ph type="body" idx="1"/>
          </p:nvPr>
        </p:nvSpPr>
        <p:spPr>
          <a:xfrm>
            <a:off x="701675" y="4416425"/>
            <a:ext cx="5607050" cy="4183063"/>
          </a:xfrm>
          <a:noFill/>
          <a:ln/>
        </p:spPr>
        <p:txBody>
          <a:bodyPr lIns="93177" tIns="46589" rIns="93177" bIns="46589"/>
          <a:lstStyle/>
          <a:p>
            <a:pPr defTabSz="914400"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smtClean="0">
                <a:latin typeface="Calibri" pitchFamily="34" charset="0"/>
                <a:ea typeface="ＭＳ Ｐゴシック" pitchFamily="34" charset="-128"/>
              </a:rPr>
              <a:t>Target audience is Newberg parents</a:t>
            </a:r>
          </a:p>
        </p:txBody>
      </p:sp>
      <p:sp>
        <p:nvSpPr>
          <p:cNvPr id="133124" name="Slide Number Placeholder 3"/>
          <p:cNvSpPr txBox="1">
            <a:spLocks noGrp="1"/>
          </p:cNvSpPr>
          <p:nvPr/>
        </p:nvSpPr>
        <p:spPr bwMode="auto">
          <a:xfrm>
            <a:off x="3962400" y="8839200"/>
            <a:ext cx="3048000" cy="457200"/>
          </a:xfrm>
          <a:prstGeom prst="rect">
            <a:avLst/>
          </a:prstGeom>
          <a:noFill/>
          <a:ln w="9525">
            <a:noFill/>
            <a:miter lim="800000"/>
            <a:headEnd/>
            <a:tailEnd/>
          </a:ln>
        </p:spPr>
        <p:txBody>
          <a:bodyPr lIns="91430" tIns="45714" rIns="91430" bIns="45714" anchor="b"/>
          <a:lstStyle/>
          <a:p>
            <a:pPr algn="r"/>
            <a:fld id="{48D36E8E-A2CB-4494-B0D5-351AC67D5C00}" type="slidenum">
              <a:rPr lang="en-US" sz="1200"/>
              <a:pPr algn="r"/>
              <a:t>32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noTextEdit="1"/>
          </p:cNvSpPr>
          <p:nvPr>
            <p:ph type="sldImg"/>
          </p:nvPr>
        </p:nvSpPr>
        <p:spPr>
          <a:xfrm>
            <a:off x="1181100" y="696913"/>
            <a:ext cx="4648200" cy="3486150"/>
          </a:xfrm>
          <a:ln/>
        </p:spPr>
      </p:sp>
      <p:sp>
        <p:nvSpPr>
          <p:cNvPr id="112643" name="Rectangle 3"/>
          <p:cNvSpPr>
            <a:spLocks noGrp="1" noChangeArrowheads="1"/>
          </p:cNvSpPr>
          <p:nvPr>
            <p:ph type="body" idx="1"/>
          </p:nvPr>
        </p:nvSpPr>
        <p:spPr>
          <a:xfrm>
            <a:off x="701675" y="4416425"/>
            <a:ext cx="5607050" cy="4183063"/>
          </a:xfrm>
          <a:noFill/>
          <a:ln/>
        </p:spPr>
        <p:txBody>
          <a:bodyPr/>
          <a:lstStyle/>
          <a:p>
            <a:endParaRPr lang="en-US" smtClean="0">
              <a:latin typeface="Calibri"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181100" y="696913"/>
            <a:ext cx="4648200" cy="3486150"/>
          </a:xfrm>
          <a:ln/>
        </p:spPr>
      </p:sp>
      <p:sp>
        <p:nvSpPr>
          <p:cNvPr id="116739" name="Notes Placeholder 2"/>
          <p:cNvSpPr>
            <a:spLocks noGrp="1"/>
          </p:cNvSpPr>
          <p:nvPr>
            <p:ph type="body" idx="1"/>
          </p:nvPr>
        </p:nvSpPr>
        <p:spPr>
          <a:xfrm>
            <a:off x="701675" y="4416425"/>
            <a:ext cx="5607050" cy="4183063"/>
          </a:xfrm>
          <a:noFill/>
          <a:ln/>
        </p:spPr>
        <p:txBody>
          <a:bodyPr lIns="93177" tIns="46589" rIns="93177" bIns="46589"/>
          <a:lstStyle/>
          <a:p>
            <a:pPr defTabSz="914400" eaLnBrk="1" hangingPunct="1">
              <a:spcBef>
                <a:spcPct val="0"/>
              </a:spcBef>
            </a:pPr>
            <a:r>
              <a:rPr lang="en-US" smtClean="0">
                <a:latin typeface="Calibri" pitchFamily="34" charset="0"/>
                <a:ea typeface="ＭＳ Ｐゴシック" pitchFamily="34" charset="-128"/>
              </a:rPr>
              <a:t>Tried to spice it up with Word Art…if you don’t like it, don’t use it </a:t>
            </a:r>
            <a:r>
              <a:rPr lang="en-US" smtClean="0">
                <a:latin typeface="Calibri" pitchFamily="34" charset="0"/>
                <a:ea typeface="ＭＳ Ｐゴシック" pitchFamily="34" charset="-128"/>
                <a:sym typeface="Wingdings" pitchFamily="2" charset="2"/>
              </a:rPr>
              <a:t></a:t>
            </a:r>
            <a:endParaRPr lang="en-US" smtClean="0">
              <a:latin typeface="Calibri" pitchFamily="34" charset="0"/>
              <a:ea typeface="ＭＳ Ｐゴシック" pitchFamily="34" charset="-128"/>
            </a:endParaRPr>
          </a:p>
        </p:txBody>
      </p:sp>
      <p:sp>
        <p:nvSpPr>
          <p:cNvPr id="116740"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a:fld id="{51D6FD54-976B-43F9-85A8-0A2651D80703}" type="slidenum">
              <a:rPr lang="en-US" sz="1200"/>
              <a:pPr algn="r" defTabSz="931863"/>
              <a:t>39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91200" y="6405563"/>
            <a:ext cx="3046413" cy="365125"/>
          </a:xfrm>
        </p:spPr>
        <p:txBody>
          <a:bodyPr/>
          <a:lstStyle>
            <a:lvl1pPr>
              <a:defRPr/>
            </a:lvl1pPr>
          </a:lstStyle>
          <a:p>
            <a:pPr>
              <a:defRPr/>
            </a:pPr>
            <a:endParaRPr lang="en-US"/>
          </a:p>
        </p:txBody>
      </p:sp>
      <p:sp>
        <p:nvSpPr>
          <p:cNvPr id="3" name="Footer Placeholder 2"/>
          <p:cNvSpPr>
            <a:spLocks noGrp="1"/>
          </p:cNvSpPr>
          <p:nvPr>
            <p:ph type="ftr" sz="quarter" idx="11"/>
          </p:nvPr>
        </p:nvSpPr>
        <p:spPr>
          <a:xfrm>
            <a:off x="304800" y="6410325"/>
            <a:ext cx="3581400" cy="366713"/>
          </a:xfr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4362450" y="1027113"/>
            <a:ext cx="457200" cy="441325"/>
          </a:xfrm>
        </p:spPr>
        <p:txBody>
          <a:bodyPr/>
          <a:lstStyle>
            <a:lvl1pPr>
              <a:defRPr/>
            </a:lvl1pPr>
          </a:lstStyle>
          <a:p>
            <a:fld id="{8F6E58C1-6577-4FD6-9BE1-445B372DDEE4}"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3213" y="228600"/>
            <a:ext cx="8534400" cy="758825"/>
          </a:xfrm>
        </p:spPr>
        <p:txBody>
          <a:bodyPr/>
          <a:lstStyle/>
          <a:p>
            <a:r>
              <a:rPr lang="en-US" smtClean="0"/>
              <a:t>Click to edit Master title style</a:t>
            </a:r>
            <a:endParaRPr lang="en-US"/>
          </a:p>
        </p:txBody>
      </p:sp>
      <p:sp>
        <p:nvSpPr>
          <p:cNvPr id="3" name="Content Placeholder 2"/>
          <p:cNvSpPr>
            <a:spLocks noGrp="1"/>
          </p:cNvSpPr>
          <p:nvPr>
            <p:ph idx="1"/>
          </p:nvPr>
        </p:nvSpPr>
        <p:spPr>
          <a:xfrm>
            <a:off x="303213" y="1524000"/>
            <a:ext cx="8534400" cy="4598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791200" y="6405563"/>
            <a:ext cx="3046413" cy="36512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04800" y="6410325"/>
            <a:ext cx="3581400" cy="366713"/>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E517EFBA-6C6B-4473-B4F9-061A606CA919}"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791200" y="6405563"/>
            <a:ext cx="3046413" cy="36512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04800" y="6410325"/>
            <a:ext cx="3581400" cy="366713"/>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15FB5A40-F208-4644-AAF2-D0387FCAEB68}"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3213" y="228600"/>
            <a:ext cx="8534400"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3213" y="1524000"/>
            <a:ext cx="4191000" cy="4598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524000"/>
            <a:ext cx="4191000" cy="222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898900"/>
            <a:ext cx="4191000" cy="222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5791200" y="6405563"/>
            <a:ext cx="3046413" cy="365125"/>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04800" y="6410325"/>
            <a:ext cx="3581400" cy="366713"/>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4362450" y="1027113"/>
            <a:ext cx="457200" cy="441325"/>
          </a:xfrm>
        </p:spPr>
        <p:txBody>
          <a:bodyPr/>
          <a:lstStyle>
            <a:lvl1pPr>
              <a:defRPr/>
            </a:lvl1pPr>
          </a:lstStyle>
          <a:p>
            <a:fld id="{1AA0A8B7-F4F0-4AE3-9CDA-5FCCF88E8BE6}"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3213" y="228600"/>
            <a:ext cx="8534400" cy="758825"/>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791200" y="6405563"/>
            <a:ext cx="3046413" cy="365125"/>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04800" y="6410325"/>
            <a:ext cx="3581400" cy="366713"/>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62450" y="1027113"/>
            <a:ext cx="457200" cy="441325"/>
          </a:xfrm>
        </p:spPr>
        <p:txBody>
          <a:bodyPr/>
          <a:lstStyle>
            <a:lvl1pPr>
              <a:defRPr/>
            </a:lvl1pPr>
          </a:lstStyle>
          <a:p>
            <a:fld id="{7C26D020-8812-4D72-9B45-C0C51E0E3E22}"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3213" y="228600"/>
            <a:ext cx="8534400" cy="758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3213" y="1524000"/>
            <a:ext cx="4191000" cy="222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524000"/>
            <a:ext cx="4191000" cy="2222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3213" y="3898900"/>
            <a:ext cx="4191000" cy="222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898900"/>
            <a:ext cx="4191000" cy="222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791200" y="6405563"/>
            <a:ext cx="3046413" cy="365125"/>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04800" y="6410325"/>
            <a:ext cx="3581400" cy="366713"/>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4362450" y="1027113"/>
            <a:ext cx="457200" cy="441325"/>
          </a:xfrm>
        </p:spPr>
        <p:txBody>
          <a:bodyPr/>
          <a:lstStyle>
            <a:lvl1pPr>
              <a:defRPr/>
            </a:lvl1pPr>
          </a:lstStyle>
          <a:p>
            <a:fld id="{12840AEC-CD5D-46B0-A96A-3736A2E90A86}"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303213"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303213"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3"/>
          <p:cNvSpPr>
            <a:spLocks noGrp="1"/>
          </p:cNvSpPr>
          <p:nvPr>
            <p:ph type="dt" sz="half" idx="2"/>
          </p:nvPr>
        </p:nvSpPr>
        <p:spPr>
          <a:xfrm>
            <a:off x="5791200" y="6405563"/>
            <a:ext cx="3046413" cy="365125"/>
          </a:xfrm>
          <a:prstGeom prst="rect">
            <a:avLst/>
          </a:prstGeom>
        </p:spPr>
        <p:txBody>
          <a:bodyPr vert="horz"/>
          <a:lstStyle>
            <a:lvl1pPr algn="r">
              <a:defRPr sz="1400">
                <a:solidFill>
                  <a:srgbClr val="FFFFFF"/>
                </a:solidFill>
                <a:latin typeface="Times New Roman" pitchFamily="1" charset="0"/>
                <a:ea typeface="Times New Roman" pitchFamily="1" charset="0"/>
                <a:cs typeface="Times New Roman" pitchFamily="1" charset="0"/>
              </a:defRPr>
            </a:lvl1pPr>
          </a:lstStyle>
          <a:p>
            <a:pPr>
              <a:defRPr/>
            </a:pPr>
            <a:endParaRPr lang="en-US"/>
          </a:p>
        </p:txBody>
      </p:sp>
      <p:sp>
        <p:nvSpPr>
          <p:cNvPr id="17" name="Footer Placeholder 4"/>
          <p:cNvSpPr>
            <a:spLocks noGrp="1"/>
          </p:cNvSpPr>
          <p:nvPr>
            <p:ph type="ftr" sz="quarter" idx="3"/>
          </p:nvPr>
        </p:nvSpPr>
        <p:spPr>
          <a:xfrm>
            <a:off x="304800" y="6410325"/>
            <a:ext cx="3581400" cy="366713"/>
          </a:xfrm>
          <a:prstGeom prst="rect">
            <a:avLst/>
          </a:prstGeom>
        </p:spPr>
        <p:txBody>
          <a:bodyPr vert="horz"/>
          <a:lstStyle>
            <a:lvl1pPr algn="l">
              <a:defRPr sz="1200">
                <a:solidFill>
                  <a:srgbClr val="FFFFFF"/>
                </a:solidFill>
                <a:latin typeface="Times New Roman" pitchFamily="1" charset="0"/>
                <a:ea typeface="Times New Roman" pitchFamily="1" charset="0"/>
                <a:cs typeface="Times New Roman" pitchFamily="1" charset="0"/>
              </a:defRPr>
            </a:lvl1pPr>
          </a:lstStyle>
          <a:p>
            <a:pPr>
              <a:defRPr/>
            </a:pPr>
            <a:endParaRPr lang="en-US"/>
          </a:p>
        </p:txBody>
      </p:sp>
      <p:sp>
        <p:nvSpPr>
          <p:cNvPr id="18" name="Slide Number Placeholder 5"/>
          <p:cNvSpPr>
            <a:spLocks noGrp="1"/>
          </p:cNvSpPr>
          <p:nvPr>
            <p:ph type="sldNum" sz="quarter" idx="4"/>
          </p:nvPr>
        </p:nvSpPr>
        <p:spPr>
          <a:xfrm>
            <a:off x="4362450" y="10271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defRPr sz="1600">
                <a:solidFill>
                  <a:srgbClr val="7B9899"/>
                </a:solidFill>
              </a:defRPr>
            </a:lvl1pPr>
          </a:lstStyle>
          <a:p>
            <a:fld id="{1113B6C4-BBE9-4B81-8A39-05C7058ACB3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transition/>
  <p:txStyles>
    <p:titleStyle>
      <a:lvl1pPr algn="ctr" rtl="0" eaLnBrk="0" fontAlgn="base" hangingPunct="0">
        <a:spcBef>
          <a:spcPct val="0"/>
        </a:spcBef>
        <a:spcAft>
          <a:spcPct val="0"/>
        </a:spcAft>
        <a:defRPr sz="3300" kern="1200">
          <a:solidFill>
            <a:srgbClr val="7B9899"/>
          </a:solidFill>
          <a:latin typeface="+mj-lt"/>
          <a:ea typeface="ＭＳ Ｐゴシック" pitchFamily="34" charset="-128"/>
          <a:cs typeface="+mj-cs"/>
        </a:defRPr>
      </a:lvl1pPr>
      <a:lvl2pPr algn="ctr" rtl="0" eaLnBrk="0" fontAlgn="base" hangingPunct="0">
        <a:spcBef>
          <a:spcPct val="0"/>
        </a:spcBef>
        <a:spcAft>
          <a:spcPct val="0"/>
        </a:spcAft>
        <a:defRPr sz="3300">
          <a:solidFill>
            <a:srgbClr val="7B9899"/>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3300">
          <a:solidFill>
            <a:srgbClr val="7B9899"/>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3300">
          <a:solidFill>
            <a:srgbClr val="7B9899"/>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3300">
          <a:solidFill>
            <a:srgbClr val="7B9899"/>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3300">
          <a:solidFill>
            <a:srgbClr val="7B9899"/>
          </a:solidFill>
          <a:latin typeface="Georgia" pitchFamily="1" charset="0"/>
          <a:ea typeface="ＭＳ Ｐゴシック" pitchFamily="1" charset="-128"/>
          <a:cs typeface="ＭＳ Ｐゴシック" pitchFamily="1" charset="-128"/>
        </a:defRPr>
      </a:lvl6pPr>
      <a:lvl7pPr marL="914400" algn="ctr" rtl="0" fontAlgn="base">
        <a:spcBef>
          <a:spcPct val="0"/>
        </a:spcBef>
        <a:spcAft>
          <a:spcPct val="0"/>
        </a:spcAft>
        <a:defRPr sz="3300">
          <a:solidFill>
            <a:srgbClr val="7B9899"/>
          </a:solidFill>
          <a:latin typeface="Georgia" pitchFamily="1" charset="0"/>
          <a:ea typeface="ＭＳ Ｐゴシック" pitchFamily="1" charset="-128"/>
          <a:cs typeface="ＭＳ Ｐゴシック" pitchFamily="1" charset="-128"/>
        </a:defRPr>
      </a:lvl7pPr>
      <a:lvl8pPr marL="1371600" algn="ctr" rtl="0" fontAlgn="base">
        <a:spcBef>
          <a:spcPct val="0"/>
        </a:spcBef>
        <a:spcAft>
          <a:spcPct val="0"/>
        </a:spcAft>
        <a:defRPr sz="3300">
          <a:solidFill>
            <a:srgbClr val="7B9899"/>
          </a:solidFill>
          <a:latin typeface="Georgia" pitchFamily="1" charset="0"/>
          <a:ea typeface="ＭＳ Ｐゴシック" pitchFamily="1" charset="-128"/>
          <a:cs typeface="ＭＳ Ｐゴシック" pitchFamily="1" charset="-128"/>
        </a:defRPr>
      </a:lvl8pPr>
      <a:lvl9pPr marL="1828800" algn="ctr" rtl="0" fontAlgn="base">
        <a:spcBef>
          <a:spcPct val="0"/>
        </a:spcBef>
        <a:spcAft>
          <a:spcPct val="0"/>
        </a:spcAft>
        <a:defRPr sz="3300">
          <a:solidFill>
            <a:srgbClr val="7B9899"/>
          </a:solidFill>
          <a:latin typeface="Georgia" pitchFamily="1" charset="0"/>
          <a:ea typeface="ＭＳ Ｐゴシック" pitchFamily="1" charset="-128"/>
          <a:cs typeface="ＭＳ Ｐゴシック" pitchFamily="1" charset="-128"/>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pitchFamily="34" charset="-128"/>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pitchFamily="34" charset="-128"/>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pitchFamily="34" charset="-128"/>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pitchFamily="34" charset="-128"/>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ＭＳ Ｐゴシック" pitchFamily="34"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hyperlink" Target="mailto:gfbhc@georgefox.edu"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mailto:lburrows@hendersonhouse.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www.mycommunityaction.org/"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fsac.net/"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yamhill.teamaha.c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www.chehalemcounseling.com/" TargetMode="External"/><Relationship Id="rId2" Type="http://schemas.openxmlformats.org/officeDocument/2006/relationships/hyperlink" Target="mailto:reception@cyfs.ne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yamhill.teamaha.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http://yamhill.teamaha.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hyperlink" Target="http://firstsource.yvfwc.org/includes/secure_file.cfm?ID=59&amp;menuID=514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mailto:nplibrary@newbergoregon.gov" TargetMode="External"/><Relationship Id="rId2" Type="http://schemas.openxmlformats.org/officeDocument/2006/relationships/hyperlink" Target="http://www.newberglibrary.org/" TargetMode="Externa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mailto:debbie.king@wesd.org" TargetMode="External"/><Relationship Id="rId2" Type="http://schemas.openxmlformats.org/officeDocument/2006/relationships/hyperlink" Target="mailto:devora.gramson@wesd.org"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p:cNvSpPr>
          <p:nvPr>
            <p:ph type="title" idx="4294967295"/>
          </p:nvPr>
        </p:nvSpPr>
        <p:spPr/>
        <p:txBody>
          <a:bodyPr/>
          <a:lstStyle/>
          <a:p>
            <a:r>
              <a:rPr lang="en-US" sz="4400" smtClean="0">
                <a:solidFill>
                  <a:srgbClr val="000099"/>
                </a:solidFill>
                <a:latin typeface="Times New Roman" pitchFamily="18" charset="0"/>
              </a:rPr>
              <a:t>Welcome!</a:t>
            </a:r>
          </a:p>
        </p:txBody>
      </p:sp>
      <p:sp>
        <p:nvSpPr>
          <p:cNvPr id="5124" name="Rectangle 3"/>
          <p:cNvSpPr>
            <a:spLocks noGrp="1"/>
          </p:cNvSpPr>
          <p:nvPr>
            <p:ph type="body" idx="4294967295"/>
          </p:nvPr>
        </p:nvSpPr>
        <p:spPr>
          <a:xfrm>
            <a:off x="304800" y="1447800"/>
            <a:ext cx="8534400" cy="4598988"/>
          </a:xfrm>
        </p:spPr>
        <p:txBody>
          <a:bodyPr/>
          <a:lstStyle/>
          <a:p>
            <a:pPr algn="ctr">
              <a:buFont typeface="Wingdings 2" pitchFamily="18" charset="2"/>
              <a:buNone/>
            </a:pPr>
            <a:r>
              <a:rPr lang="en-US" smtClean="0">
                <a:latin typeface="Times New Roman" pitchFamily="18" charset="0"/>
              </a:rPr>
              <a:t>Parenting Resources for Children and Adolescents in Yamhill County</a:t>
            </a:r>
          </a:p>
          <a:p>
            <a:pPr algn="ctr">
              <a:buFont typeface="Wingdings 2" pitchFamily="18" charset="2"/>
              <a:buNone/>
            </a:pPr>
            <a:endParaRPr lang="en-US" smtClean="0">
              <a:latin typeface="Times New Roman" pitchFamily="18" charset="0"/>
            </a:endParaRPr>
          </a:p>
        </p:txBody>
      </p:sp>
      <p:pic>
        <p:nvPicPr>
          <p:cNvPr id="5128" name="Picture 8" descr="gfu-logo"/>
          <p:cNvPicPr>
            <a:picLocks noChangeAspect="1" noChangeArrowheads="1"/>
          </p:cNvPicPr>
          <p:nvPr/>
        </p:nvPicPr>
        <p:blipFill>
          <a:blip r:embed="rId3"/>
          <a:srcRect/>
          <a:stretch>
            <a:fillRect/>
          </a:stretch>
        </p:blipFill>
        <p:spPr bwMode="auto">
          <a:xfrm>
            <a:off x="6019800" y="3505200"/>
            <a:ext cx="2667000" cy="1295400"/>
          </a:xfrm>
          <a:prstGeom prst="rect">
            <a:avLst/>
          </a:prstGeom>
          <a:noFill/>
          <a:ln w="9525" algn="in">
            <a:noFill/>
            <a:miter lim="800000"/>
            <a:headEnd/>
            <a:tailEnd/>
          </a:ln>
          <a:effectLst/>
        </p:spPr>
      </p:pic>
      <p:pic>
        <p:nvPicPr>
          <p:cNvPr id="5129" name="Picture 9" descr="Cyfslogo"/>
          <p:cNvPicPr>
            <a:picLocks noChangeAspect="1" noChangeArrowheads="1"/>
          </p:cNvPicPr>
          <p:nvPr/>
        </p:nvPicPr>
        <p:blipFill>
          <a:blip r:embed="rId4"/>
          <a:srcRect/>
          <a:stretch>
            <a:fillRect/>
          </a:stretch>
        </p:blipFill>
        <p:spPr bwMode="auto">
          <a:xfrm>
            <a:off x="2819400" y="5486400"/>
            <a:ext cx="631825" cy="889000"/>
          </a:xfrm>
          <a:prstGeom prst="rect">
            <a:avLst/>
          </a:prstGeom>
          <a:noFill/>
          <a:ln w="12700" algn="in">
            <a:solidFill>
              <a:srgbClr val="000000"/>
            </a:solidFill>
            <a:miter lim="800000"/>
            <a:headEnd/>
            <a:tailEnd/>
          </a:ln>
          <a:effectLst/>
        </p:spPr>
      </p:pic>
      <p:sp>
        <p:nvSpPr>
          <p:cNvPr id="5131" name="Rectangle 11"/>
          <p:cNvSpPr>
            <a:spLocks noChangeArrowheads="1"/>
          </p:cNvSpPr>
          <p:nvPr/>
        </p:nvSpPr>
        <p:spPr bwMode="auto">
          <a:xfrm>
            <a:off x="685800" y="3505200"/>
            <a:ext cx="2362200" cy="1371600"/>
          </a:xfrm>
          <a:prstGeom prst="rect">
            <a:avLst/>
          </a:prstGeom>
          <a:solidFill>
            <a:srgbClr val="0098CF"/>
          </a:solidFill>
          <a:ln w="9525" algn="in">
            <a:noFill/>
            <a:miter lim="800000"/>
            <a:headEnd/>
            <a:tailEnd/>
          </a:ln>
          <a:effectLst/>
        </p:spPr>
        <p:txBody>
          <a:bodyPr lIns="36576" tIns="36576" rIns="36576" bIns="36576"/>
          <a:lstStyle/>
          <a:p>
            <a:endParaRPr lang="en-US"/>
          </a:p>
        </p:txBody>
      </p:sp>
      <p:grpSp>
        <p:nvGrpSpPr>
          <p:cNvPr id="5144" name="Group 24"/>
          <p:cNvGrpSpPr>
            <a:grpSpLocks/>
          </p:cNvGrpSpPr>
          <p:nvPr/>
        </p:nvGrpSpPr>
        <p:grpSpPr bwMode="auto">
          <a:xfrm>
            <a:off x="922338" y="3786188"/>
            <a:ext cx="1849437" cy="762000"/>
            <a:chOff x="581" y="2385"/>
            <a:chExt cx="1165" cy="480"/>
          </a:xfrm>
        </p:grpSpPr>
        <p:sp>
          <p:nvSpPr>
            <p:cNvPr id="5133" name="WordArt 13"/>
            <p:cNvSpPr>
              <a:spLocks noChangeArrowheads="1" noChangeShapeType="1" noTextEdit="1"/>
            </p:cNvSpPr>
            <p:nvPr/>
          </p:nvSpPr>
          <p:spPr bwMode="auto">
            <a:xfrm>
              <a:off x="581" y="2403"/>
              <a:ext cx="480" cy="462"/>
            </a:xfrm>
            <a:prstGeom prst="rect">
              <a:avLst/>
            </a:prstGeom>
          </p:spPr>
          <p:txBody>
            <a:bodyPr wrap="none" fromWordArt="1">
              <a:prstTxWarp prst="textPlain">
                <a:avLst>
                  <a:gd name="adj" fmla="val 50000"/>
                </a:avLst>
              </a:prstTxWarp>
            </a:bodyPr>
            <a:lstStyle/>
            <a:p>
              <a:r>
                <a:rPr lang="en-US" sz="3600" kern="10">
                  <a:ln w="9525" algn="ctr">
                    <a:solidFill>
                      <a:srgbClr val="FFFFFF"/>
                    </a:solidFill>
                    <a:round/>
                    <a:headEnd/>
                    <a:tailEnd/>
                  </a:ln>
                  <a:solidFill>
                    <a:srgbClr val="FFFFFF"/>
                  </a:solidFill>
                  <a:latin typeface="Felix Titling"/>
                </a:rPr>
                <a:t>C</a:t>
              </a:r>
            </a:p>
          </p:txBody>
        </p:sp>
        <p:sp>
          <p:nvSpPr>
            <p:cNvPr id="5134" name="WordArt 14"/>
            <p:cNvSpPr>
              <a:spLocks noChangeArrowheads="1" noChangeShapeType="1" noTextEdit="1"/>
            </p:cNvSpPr>
            <p:nvPr/>
          </p:nvSpPr>
          <p:spPr bwMode="auto">
            <a:xfrm>
              <a:off x="1266" y="2385"/>
              <a:ext cx="480" cy="462"/>
            </a:xfrm>
            <a:prstGeom prst="rect">
              <a:avLst/>
            </a:prstGeom>
          </p:spPr>
          <p:txBody>
            <a:bodyPr wrap="none" fromWordArt="1">
              <a:prstTxWarp prst="textPlain">
                <a:avLst>
                  <a:gd name="adj" fmla="val 50000"/>
                </a:avLst>
              </a:prstTxWarp>
            </a:bodyPr>
            <a:lstStyle/>
            <a:p>
              <a:r>
                <a:rPr lang="en-US" sz="3600" kern="10">
                  <a:ln w="9525" algn="ctr">
                    <a:solidFill>
                      <a:srgbClr val="FFFFFF"/>
                    </a:solidFill>
                    <a:round/>
                    <a:headEnd/>
                    <a:tailEnd/>
                  </a:ln>
                  <a:solidFill>
                    <a:srgbClr val="FFFFFF"/>
                  </a:solidFill>
                  <a:latin typeface="Felix Titling"/>
                </a:rPr>
                <a:t>C</a:t>
              </a:r>
            </a:p>
          </p:txBody>
        </p:sp>
      </p:grpSp>
      <p:sp>
        <p:nvSpPr>
          <p:cNvPr id="5135" name="WordArt 15"/>
          <p:cNvSpPr>
            <a:spLocks noChangeArrowheads="1" noChangeShapeType="1" noTextEdit="1"/>
          </p:cNvSpPr>
          <p:nvPr/>
        </p:nvSpPr>
        <p:spPr bwMode="auto">
          <a:xfrm>
            <a:off x="1363663" y="3724275"/>
            <a:ext cx="989012" cy="976313"/>
          </a:xfrm>
          <a:prstGeom prst="rect">
            <a:avLst/>
          </a:prstGeom>
        </p:spPr>
        <p:txBody>
          <a:bodyPr wrap="none" fromWordArt="1">
            <a:prstTxWarp prst="textPlain">
              <a:avLst>
                <a:gd name="adj" fmla="val 50000"/>
              </a:avLst>
            </a:prstTxWarp>
          </a:bodyPr>
          <a:lstStyle/>
          <a:p>
            <a:r>
              <a:rPr lang="en-US" sz="3600" kern="10">
                <a:ln w="9525" algn="ctr">
                  <a:solidFill>
                    <a:srgbClr val="000066"/>
                  </a:solidFill>
                  <a:round/>
                  <a:headEnd/>
                  <a:tailEnd/>
                </a:ln>
                <a:solidFill>
                  <a:srgbClr val="000066"/>
                </a:solidFill>
                <a:latin typeface="Felix Titling"/>
              </a:rPr>
              <a:t>C</a:t>
            </a:r>
          </a:p>
        </p:txBody>
      </p:sp>
      <p:pic>
        <p:nvPicPr>
          <p:cNvPr id="5142" name="Picture 22" descr="CCF_large_Logo2"/>
          <p:cNvPicPr>
            <a:picLocks noChangeAspect="1" noChangeArrowheads="1"/>
          </p:cNvPicPr>
          <p:nvPr/>
        </p:nvPicPr>
        <p:blipFill>
          <a:blip r:embed="rId5"/>
          <a:srcRect/>
          <a:stretch>
            <a:fillRect/>
          </a:stretch>
        </p:blipFill>
        <p:spPr bwMode="auto">
          <a:xfrm>
            <a:off x="3810000" y="3352800"/>
            <a:ext cx="1652588" cy="1676400"/>
          </a:xfrm>
          <a:prstGeom prst="rect">
            <a:avLst/>
          </a:prstGeom>
          <a:noFill/>
          <a:ln w="12700" algn="in">
            <a:solidFill>
              <a:srgbClr val="000000"/>
            </a:solidFill>
            <a:miter lim="800000"/>
            <a:headEnd/>
            <a:tailEnd/>
          </a:ln>
          <a:effectLst/>
        </p:spPr>
      </p:pic>
      <p:pic>
        <p:nvPicPr>
          <p:cNvPr id="5143" name="Picture 23"/>
          <p:cNvPicPr>
            <a:picLocks noChangeAspect="1" noChangeArrowheads="1"/>
          </p:cNvPicPr>
          <p:nvPr/>
        </p:nvPicPr>
        <p:blipFill>
          <a:blip r:embed="rId6"/>
          <a:srcRect/>
          <a:stretch>
            <a:fillRect/>
          </a:stretch>
        </p:blipFill>
        <p:spPr bwMode="auto">
          <a:xfrm>
            <a:off x="5334000" y="5638800"/>
            <a:ext cx="898525" cy="765175"/>
          </a:xfrm>
          <a:prstGeom prst="rect">
            <a:avLst/>
          </a:prstGeom>
          <a:noFill/>
          <a:ln w="12700" algn="in">
            <a:solidFill>
              <a:srgbClr val="000000"/>
            </a:solidFill>
            <a:miter lim="800000"/>
            <a:headEnd/>
            <a:tailEnd/>
          </a:ln>
          <a:effectLst/>
        </p:spPr>
      </p:pic>
      <p:sp>
        <p:nvSpPr>
          <p:cNvPr id="5145" name="Text Box 25"/>
          <p:cNvSpPr txBox="1">
            <a:spLocks noChangeArrowheads="1"/>
          </p:cNvSpPr>
          <p:nvPr/>
        </p:nvSpPr>
        <p:spPr bwMode="auto">
          <a:xfrm>
            <a:off x="3505200" y="2819400"/>
            <a:ext cx="2155825" cy="914400"/>
          </a:xfrm>
          <a:prstGeom prst="rect">
            <a:avLst/>
          </a:prstGeom>
          <a:noFill/>
          <a:ln w="9525">
            <a:noFill/>
            <a:miter lim="800000"/>
            <a:headEnd/>
            <a:tailEnd/>
          </a:ln>
          <a:effectLst/>
        </p:spPr>
        <p:txBody>
          <a:bodyPr wrap="none">
            <a:spAutoFit/>
          </a:bodyPr>
          <a:lstStyle/>
          <a:p>
            <a:pPr eaLnBrk="0" hangingPunct="0">
              <a:spcBef>
                <a:spcPct val="20000"/>
              </a:spcBef>
              <a:buClr>
                <a:schemeClr val="accent1"/>
              </a:buClr>
              <a:buSzPct val="85000"/>
              <a:buFont typeface="Wingdings 2" pitchFamily="18" charset="2"/>
              <a:buNone/>
            </a:pPr>
            <a:r>
              <a:rPr lang="en-US" sz="2700"/>
              <a:t>Sponsored by:</a:t>
            </a:r>
          </a:p>
          <a:p>
            <a:endParaRPr lang="en-US" sz="270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How to refer to GFBHC?</a:t>
            </a:r>
          </a:p>
        </p:txBody>
      </p:sp>
      <p:sp>
        <p:nvSpPr>
          <p:cNvPr id="44035" name="Rectangle 3"/>
          <p:cNvSpPr>
            <a:spLocks noGrp="1" noChangeArrowheads="1"/>
          </p:cNvSpPr>
          <p:nvPr>
            <p:ph type="body" idx="4294967295"/>
          </p:nvPr>
        </p:nvSpPr>
        <p:spPr/>
        <p:txBody>
          <a:bodyPr/>
          <a:lstStyle/>
          <a:p>
            <a:pPr algn="ctr" eaLnBrk="1" hangingPunct="1">
              <a:buFont typeface="Wingdings 2" pitchFamily="18" charset="2"/>
              <a:buNone/>
            </a:pPr>
            <a:r>
              <a:rPr lang="en-US" sz="2800" smtClean="0">
                <a:effectLst>
                  <a:outerShdw blurRad="38100" dist="38100" dir="2700000" algn="tl">
                    <a:srgbClr val="FFFFFF"/>
                  </a:outerShdw>
                </a:effectLst>
              </a:rPr>
              <a:t>Schedule an appointment: telephone or email</a:t>
            </a:r>
          </a:p>
          <a:p>
            <a:pPr algn="ctr" eaLnBrk="1" hangingPunct="1">
              <a:buFont typeface="Wingdings 2" pitchFamily="18" charset="2"/>
              <a:buNone/>
            </a:pPr>
            <a:r>
              <a:rPr lang="en-US" sz="2800" smtClean="0">
                <a:effectLst>
                  <a:outerShdw blurRad="38100" dist="38100" dir="2700000" algn="tl">
                    <a:srgbClr val="FFFFFF"/>
                  </a:outerShdw>
                </a:effectLst>
              </a:rPr>
              <a:t>Regular business hours Monday, Tuesday, Thursday 8:00am-5pm</a:t>
            </a:r>
          </a:p>
          <a:p>
            <a:pPr algn="ctr" eaLnBrk="1" hangingPunct="1">
              <a:buFont typeface="Wingdings 2" pitchFamily="18" charset="2"/>
              <a:buNone/>
            </a:pPr>
            <a:r>
              <a:rPr lang="en-US" sz="2800" smtClean="0">
                <a:effectLst>
                  <a:outerShdw blurRad="38100" dist="38100" dir="2700000" algn="tl">
                    <a:srgbClr val="FFFFFF"/>
                  </a:outerShdw>
                </a:effectLst>
              </a:rPr>
              <a:t>501 Villa Ave. </a:t>
            </a:r>
          </a:p>
          <a:p>
            <a:pPr algn="ctr" eaLnBrk="1" hangingPunct="1">
              <a:buFont typeface="Wingdings 2" pitchFamily="18" charset="2"/>
              <a:buNone/>
            </a:pPr>
            <a:r>
              <a:rPr lang="en-US" sz="2800" smtClean="0">
                <a:effectLst>
                  <a:outerShdw blurRad="38100" dist="38100" dir="2700000" algn="tl">
                    <a:srgbClr val="FFFFFF"/>
                  </a:outerShdw>
                </a:effectLst>
              </a:rPr>
              <a:t>Newberg, OR 97132</a:t>
            </a:r>
          </a:p>
          <a:p>
            <a:pPr algn="ctr" eaLnBrk="1" hangingPunct="1">
              <a:buFont typeface="Wingdings 2" pitchFamily="18" charset="2"/>
              <a:buNone/>
            </a:pPr>
            <a:r>
              <a:rPr lang="en-US" sz="2800" smtClean="0">
                <a:effectLst>
                  <a:outerShdw blurRad="38100" dist="38100" dir="2700000" algn="tl">
                    <a:srgbClr val="FFFFFF"/>
                  </a:outerShdw>
                </a:effectLst>
              </a:rPr>
              <a:t>Phone: 503-554-2368</a:t>
            </a:r>
          </a:p>
          <a:p>
            <a:pPr algn="ctr" eaLnBrk="1" hangingPunct="1">
              <a:buFont typeface="Wingdings 2" pitchFamily="18" charset="2"/>
              <a:buNone/>
            </a:pPr>
            <a:r>
              <a:rPr lang="en-US" sz="2800" smtClean="0">
                <a:effectLst>
                  <a:outerShdw blurRad="38100" dist="38100" dir="2700000" algn="tl">
                    <a:srgbClr val="FFFFFF"/>
                  </a:outerShdw>
                </a:effectLst>
              </a:rPr>
              <a:t>Fax: 503-554-2369</a:t>
            </a:r>
          </a:p>
          <a:p>
            <a:pPr algn="ctr" eaLnBrk="1" hangingPunct="1">
              <a:buFont typeface="Wingdings 2" pitchFamily="18" charset="2"/>
              <a:buNone/>
            </a:pPr>
            <a:r>
              <a:rPr lang="en-US" sz="2800" smtClean="0">
                <a:effectLst>
                  <a:outerShdw blurRad="38100" dist="38100" dir="2700000" algn="tl">
                    <a:srgbClr val="FFFFFF"/>
                  </a:outerShdw>
                </a:effectLst>
              </a:rPr>
              <a:t>Email: </a:t>
            </a:r>
            <a:r>
              <a:rPr lang="en-US" sz="2800" smtClean="0">
                <a:effectLst>
                  <a:outerShdw blurRad="38100" dist="38100" dir="2700000" algn="tl">
                    <a:srgbClr val="FFFFFF"/>
                  </a:outerShdw>
                </a:effectLst>
                <a:hlinkClick r:id="rId2"/>
              </a:rPr>
              <a:t>gfbhc@georgefox.edu</a:t>
            </a:r>
            <a:endParaRPr lang="en-US" sz="2800" smtClean="0">
              <a:effectLst>
                <a:outerShdw blurRad="38100" dist="38100" dir="2700000" algn="tl">
                  <a:srgbClr val="FFFFFF"/>
                </a:outerShdw>
              </a:effectLst>
            </a:endParaRPr>
          </a:p>
          <a:p>
            <a:pPr algn="ctr" eaLnBrk="1" hangingPunct="1">
              <a:buFont typeface="Wingdings 2" pitchFamily="18" charset="2"/>
              <a:buNone/>
            </a:pPr>
            <a:r>
              <a:rPr lang="en-US" sz="2800" smtClean="0">
                <a:effectLst>
                  <a:outerShdw blurRad="38100" dist="38100" dir="2700000" algn="tl">
                    <a:srgbClr val="FFFFFF"/>
                  </a:outerShdw>
                </a:effectLst>
              </a:rPr>
              <a:t>www.georgefox.edu/psyd/clinic</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body" idx="1"/>
          </p:nvPr>
        </p:nvSpPr>
        <p:spPr>
          <a:xfrm>
            <a:off x="303213" y="4419600"/>
            <a:ext cx="8534400" cy="1703388"/>
          </a:xfrm>
        </p:spPr>
        <p:txBody>
          <a:bodyPr/>
          <a:lstStyle/>
          <a:p>
            <a:pPr>
              <a:lnSpc>
                <a:spcPct val="90000"/>
              </a:lnSpc>
              <a:buFont typeface="Wingdings 2" pitchFamily="18" charset="2"/>
              <a:buNone/>
            </a:pPr>
            <a:r>
              <a:rPr lang="en-US" sz="2200" i="1" smtClean="0">
                <a:latin typeface="Baskerville"/>
                <a:ea typeface="Baskerville"/>
                <a:cs typeface="Baskerville"/>
              </a:rPr>
              <a:t>“Providing culturally aware outreach, education and services for victims of domestic and sexual violence through leadership in ending oppression.”</a:t>
            </a:r>
          </a:p>
        </p:txBody>
      </p:sp>
      <p:pic>
        <p:nvPicPr>
          <p:cNvPr id="5" name="Picture 4"/>
          <p:cNvPicPr>
            <a:picLocks noChangeAspect="1"/>
          </p:cNvPicPr>
          <p:nvPr/>
        </p:nvPicPr>
        <p:blipFill>
          <a:blip r:embed="rId2"/>
          <a:stretch>
            <a:fillRect/>
          </a:stretch>
        </p:blipFill>
        <p:spPr>
          <a:xfrm>
            <a:off x="1162927" y="92177"/>
            <a:ext cx="3223577" cy="3008671"/>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4516" name="Text Box 4"/>
          <p:cNvSpPr txBox="1">
            <a:spLocks noChangeArrowheads="1"/>
          </p:cNvSpPr>
          <p:nvPr/>
        </p:nvSpPr>
        <p:spPr bwMode="auto">
          <a:xfrm rot="210825" flipV="1">
            <a:off x="4953000" y="825500"/>
            <a:ext cx="3657600" cy="366713"/>
          </a:xfrm>
          <a:prstGeom prst="rect">
            <a:avLst/>
          </a:prstGeom>
          <a:noFill/>
          <a:ln w="9525">
            <a:noFill/>
            <a:miter lim="800000"/>
            <a:headEnd/>
            <a:tailEnd/>
          </a:ln>
          <a:effectLst/>
        </p:spPr>
        <p:txBody>
          <a:bodyPr rot="10800000">
            <a:spAutoFit/>
          </a:bodyPr>
          <a:lstStyle/>
          <a:p>
            <a:pPr algn="l" eaLnBrk="0" hangingPunct="0"/>
            <a:endParaRPr lang="en-US" sz="1800">
              <a:latin typeface="Tahoma" pitchFamily="34" charset="0"/>
            </a:endParaRPr>
          </a:p>
        </p:txBody>
      </p:sp>
      <p:sp>
        <p:nvSpPr>
          <p:cNvPr id="2" name="Title 1"/>
          <p:cNvSpPr>
            <a:spLocks/>
          </p:cNvSpPr>
          <p:nvPr/>
        </p:nvSpPr>
        <p:spPr bwMode="auto">
          <a:xfrm>
            <a:off x="304800" y="3124200"/>
            <a:ext cx="8534400" cy="1371600"/>
          </a:xfrm>
          <a:prstGeom prst="rect">
            <a:avLst/>
          </a:prstGeom>
          <a:noFill/>
          <a:ln w="9525">
            <a:noFill/>
            <a:miter lim="800000"/>
            <a:headEnd/>
            <a:tailEnd/>
          </a:ln>
        </p:spPr>
        <p:txBody>
          <a:bodyPr/>
          <a:lstStyle/>
          <a:p>
            <a:pPr eaLnBrk="0" hangingPunct="0"/>
            <a:r>
              <a:rPr lang="en-US" sz="5700">
                <a:solidFill>
                  <a:srgbClr val="7B9899"/>
                </a:solidFill>
                <a:latin typeface="Baskerville"/>
                <a:ea typeface="Baskerville"/>
                <a:cs typeface="Baskerville"/>
              </a:rPr>
              <a:t>Henderson House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flipH="1">
            <a:off x="12725400" y="1447800"/>
            <a:ext cx="381000" cy="4876800"/>
          </a:xfrm>
        </p:spPr>
        <p:txBody>
          <a:bodyPr/>
          <a:lstStyle/>
          <a:p>
            <a:endParaRPr lang="en-US" sz="1400" smtClean="0">
              <a:latin typeface="Baskerville"/>
              <a:ea typeface="Baskerville"/>
              <a:cs typeface="Baskerville"/>
            </a:endParaRPr>
          </a:p>
        </p:txBody>
      </p:sp>
      <p:sp>
        <p:nvSpPr>
          <p:cNvPr id="2" name="Title 1"/>
          <p:cNvSpPr>
            <a:spLocks noGrp="1"/>
          </p:cNvSpPr>
          <p:nvPr>
            <p:ph type="body" idx="1"/>
          </p:nvPr>
        </p:nvSpPr>
        <p:spPr>
          <a:xfrm>
            <a:off x="1066800" y="990600"/>
            <a:ext cx="3048000" cy="4114800"/>
          </a:xfrm>
          <a:ln/>
        </p:spPr>
        <p:txBody>
          <a:bodyPr/>
          <a:lstStyle/>
          <a:p>
            <a:pPr algn="ctr">
              <a:lnSpc>
                <a:spcPct val="80000"/>
              </a:lnSpc>
              <a:buFont typeface="Wingdings 2" pitchFamily="18" charset="2"/>
              <a:buNone/>
            </a:pPr>
            <a:r>
              <a:rPr lang="en-US" sz="1800" b="1" i="1" smtClean="0">
                <a:latin typeface="Baskerville"/>
                <a:ea typeface="Baskerville"/>
                <a:cs typeface="Baskerville"/>
              </a:rPr>
              <a:t>Henderson House</a:t>
            </a:r>
            <a:br>
              <a:rPr lang="en-US" sz="1800" b="1" i="1" smtClean="0">
                <a:latin typeface="Baskerville"/>
                <a:ea typeface="Baskerville"/>
                <a:cs typeface="Baskerville"/>
              </a:rPr>
            </a:br>
            <a:r>
              <a:rPr lang="en-US" sz="1700" i="1" smtClean="0">
                <a:latin typeface="Baskerville"/>
                <a:ea typeface="Baskerville"/>
                <a:cs typeface="Baskerville"/>
              </a:rPr>
              <a:t>provides  safety, shelter and services that enable women and children to escape and recover from domestic violence or sexual assault. We work to change the conditions in our society that lead to oppression and violence against our most vulnerable neighbors, through direct services, education and outreach.</a:t>
            </a:r>
            <a:br>
              <a:rPr lang="en-US" sz="1700" i="1" smtClean="0">
                <a:latin typeface="Baskerville"/>
                <a:ea typeface="Baskerville"/>
                <a:cs typeface="Baskerville"/>
              </a:rPr>
            </a:br>
            <a:endParaRPr lang="en-US" sz="1700" i="1" smtClean="0">
              <a:latin typeface="Baskerville"/>
              <a:ea typeface="Baskerville"/>
              <a:cs typeface="Baskerville"/>
            </a:endParaRPr>
          </a:p>
        </p:txBody>
      </p:sp>
      <p:pic>
        <p:nvPicPr>
          <p:cNvPr id="14" name="Picture 13"/>
          <p:cNvPicPr>
            <a:picLocks noChangeAspect="1"/>
          </p:cNvPicPr>
          <p:nvPr/>
        </p:nvPicPr>
        <p:blipFill>
          <a:blip r:embed="rId2"/>
          <a:srcRect r="14560"/>
          <a:stretch>
            <a:fillRect/>
          </a:stretch>
        </p:blipFill>
        <p:spPr>
          <a:xfrm>
            <a:off x="765278" y="4423888"/>
            <a:ext cx="3264754" cy="2275678"/>
          </a:xfrm>
          <a:prstGeom prst="rect">
            <a:avLst/>
          </a:prstGeom>
          <a:ln>
            <a:noFill/>
          </a:ln>
          <a:effectLst>
            <a:softEdge rad="112500"/>
          </a:effectLst>
        </p:spPr>
      </p:pic>
      <p:sp>
        <p:nvSpPr>
          <p:cNvPr id="65541" name="Rectangle 5"/>
          <p:cNvSpPr>
            <a:spLocks noChangeArrowheads="1"/>
          </p:cNvSpPr>
          <p:nvPr/>
        </p:nvSpPr>
        <p:spPr bwMode="auto">
          <a:xfrm>
            <a:off x="4572000" y="0"/>
            <a:ext cx="4419600" cy="6515100"/>
          </a:xfrm>
          <a:prstGeom prst="rect">
            <a:avLst/>
          </a:prstGeom>
          <a:noFill/>
          <a:ln w="9525">
            <a:noFill/>
            <a:miter lim="800000"/>
            <a:headEnd/>
            <a:tailEnd/>
          </a:ln>
          <a:effectLst/>
        </p:spPr>
        <p:txBody>
          <a:bodyPr>
            <a:spAutoFit/>
          </a:bodyPr>
          <a:lstStyle/>
          <a:p>
            <a:pPr algn="l" eaLnBrk="0" hangingPunct="0"/>
            <a:r>
              <a:rPr lang="en-US" sz="3200" b="1" u="sng">
                <a:solidFill>
                  <a:schemeClr val="accent1"/>
                </a:solidFill>
                <a:effectLst>
                  <a:outerShdw blurRad="38100" dist="38100" dir="2700000" algn="tl">
                    <a:srgbClr val="000000"/>
                  </a:outerShdw>
                </a:effectLst>
                <a:latin typeface="Tahoma" pitchFamily="34" charset="0"/>
              </a:rPr>
              <a:t>Programs &amp; Support    Groups</a:t>
            </a:r>
            <a:r>
              <a:rPr lang="en-US" sz="1800" b="1" u="sng">
                <a:solidFill>
                  <a:schemeClr val="accent1"/>
                </a:solidFill>
                <a:effectLst>
                  <a:outerShdw blurRad="38100" dist="38100" dir="2700000" algn="tl">
                    <a:srgbClr val="000000"/>
                  </a:outerShdw>
                </a:effectLst>
                <a:latin typeface="Tahoma" pitchFamily="34" charset="0"/>
              </a:rPr>
              <a:t/>
            </a:r>
            <a:br>
              <a:rPr lang="en-US" sz="1800" b="1" u="sng">
                <a:solidFill>
                  <a:schemeClr val="accent1"/>
                </a:solidFill>
                <a:effectLst>
                  <a:outerShdw blurRad="38100" dist="38100" dir="2700000" algn="tl">
                    <a:srgbClr val="000000"/>
                  </a:outerShdw>
                </a:effectLst>
                <a:latin typeface="Tahoma" pitchFamily="34" charset="0"/>
              </a:rPr>
            </a:br>
            <a:r>
              <a:rPr lang="en-US" sz="1800" b="1" u="sng">
                <a:solidFill>
                  <a:schemeClr val="accent1"/>
                </a:solidFill>
                <a:effectLst>
                  <a:outerShdw blurRad="38100" dist="38100" dir="2700000" algn="tl">
                    <a:srgbClr val="000000"/>
                  </a:outerShdw>
                </a:effectLst>
                <a:latin typeface="Tahoma" pitchFamily="34" charset="0"/>
              </a:rPr>
              <a:t/>
            </a:r>
            <a:br>
              <a:rPr lang="en-US" sz="1800" b="1" u="sng">
                <a:solidFill>
                  <a:schemeClr val="accent1"/>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DV Support Group  </a:t>
            </a:r>
            <a:br>
              <a:rPr lang="en-US" b="1">
                <a:solidFill>
                  <a:schemeClr val="tx2"/>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Advanced DV Support Group   </a:t>
            </a:r>
            <a:br>
              <a:rPr lang="en-US" b="1">
                <a:solidFill>
                  <a:schemeClr val="tx2"/>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Getting Save &amp; Sober  </a:t>
            </a:r>
            <a:br>
              <a:rPr lang="en-US" b="1">
                <a:solidFill>
                  <a:schemeClr val="tx2"/>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Teens DV Support Group  </a:t>
            </a:r>
            <a:br>
              <a:rPr lang="en-US" b="1">
                <a:solidFill>
                  <a:schemeClr val="tx2"/>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Children’s DV Support Group   </a:t>
            </a:r>
            <a:br>
              <a:rPr lang="en-US" b="1">
                <a:solidFill>
                  <a:schemeClr val="tx2"/>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Sexual Assault &amp; Adults Molested as Children  </a:t>
            </a:r>
            <a:br>
              <a:rPr lang="en-US" b="1">
                <a:solidFill>
                  <a:schemeClr val="tx2"/>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Rural Outreach Programs available in Newberg &amp; Willamina</a:t>
            </a:r>
            <a:r>
              <a:rPr lang="en-US" sz="2800" b="1">
                <a:solidFill>
                  <a:schemeClr val="tx2"/>
                </a:solidFill>
                <a:effectLst>
                  <a:outerShdw blurRad="38100" dist="38100" dir="2700000" algn="tl">
                    <a:srgbClr val="000000"/>
                  </a:outerShdw>
                </a:effectLst>
                <a:latin typeface="Tahoma" pitchFamily="34" charset="0"/>
              </a:rPr>
              <a:t>  </a:t>
            </a:r>
            <a:br>
              <a:rPr lang="en-US" sz="2800" b="1">
                <a:solidFill>
                  <a:schemeClr val="tx2"/>
                </a:solidFill>
                <a:effectLst>
                  <a:outerShdw blurRad="38100" dist="38100" dir="2700000" algn="tl">
                    <a:srgbClr val="000000"/>
                  </a:outerShdw>
                </a:effectLst>
                <a:latin typeface="Tahoma" pitchFamily="34" charset="0"/>
              </a:rPr>
            </a:br>
            <a:r>
              <a:rPr lang="en-US" b="1">
                <a:solidFill>
                  <a:schemeClr val="tx2"/>
                </a:solidFill>
                <a:effectLst>
                  <a:outerShdw blurRad="38100" dist="38100" dir="2700000" algn="tl">
                    <a:srgbClr val="000000"/>
                  </a:outerShdw>
                </a:effectLst>
                <a:latin typeface="Tahoma" pitchFamily="34" charset="0"/>
              </a:rPr>
              <a:t>Hispanic Outreach Programs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body" idx="1"/>
          </p:nvPr>
        </p:nvSpPr>
        <p:spPr>
          <a:xfrm>
            <a:off x="762000" y="2133600"/>
            <a:ext cx="7543800" cy="4267200"/>
          </a:xfrm>
        </p:spPr>
        <p:txBody>
          <a:bodyPr/>
          <a:lstStyle/>
          <a:p>
            <a:pPr algn="ctr">
              <a:lnSpc>
                <a:spcPct val="90000"/>
              </a:lnSpc>
              <a:buFont typeface="Wingdings 2" pitchFamily="18" charset="2"/>
              <a:buNone/>
            </a:pPr>
            <a:r>
              <a:rPr lang="en-US" sz="3200" smtClean="0">
                <a:latin typeface="Baskerville"/>
                <a:ea typeface="Baskerville"/>
                <a:cs typeface="Baskerville"/>
              </a:rPr>
              <a:t>24 Hour Crisis Line</a:t>
            </a:r>
            <a:br>
              <a:rPr lang="en-US" sz="3200" smtClean="0">
                <a:latin typeface="Baskerville"/>
                <a:ea typeface="Baskerville"/>
                <a:cs typeface="Baskerville"/>
              </a:rPr>
            </a:br>
            <a:r>
              <a:rPr lang="en-US" sz="3200" smtClean="0">
                <a:latin typeface="Baskerville"/>
                <a:ea typeface="Baskerville"/>
                <a:cs typeface="Baskerville"/>
              </a:rPr>
              <a:t> 503-472-1503</a:t>
            </a:r>
            <a:r>
              <a:rPr lang="en-US" sz="2000" smtClean="0"/>
              <a:t>	</a:t>
            </a:r>
          </a:p>
          <a:p>
            <a:pPr algn="ctr">
              <a:lnSpc>
                <a:spcPct val="90000"/>
              </a:lnSpc>
              <a:buFont typeface="Wingdings 2" pitchFamily="18" charset="2"/>
              <a:buNone/>
            </a:pPr>
            <a:endParaRPr lang="en-US" sz="1600" smtClean="0"/>
          </a:p>
          <a:p>
            <a:pPr algn="ctr">
              <a:lnSpc>
                <a:spcPct val="90000"/>
              </a:lnSpc>
              <a:buFont typeface="Wingdings 2" pitchFamily="18" charset="2"/>
              <a:buNone/>
            </a:pPr>
            <a:r>
              <a:rPr lang="en-US" sz="2000" smtClean="0">
                <a:solidFill>
                  <a:schemeClr val="bg1"/>
                </a:solidFill>
              </a:rPr>
              <a:t>  </a:t>
            </a:r>
            <a:r>
              <a:rPr lang="en-US" sz="3600" smtClean="0"/>
              <a:t>First 610 SE Street</a:t>
            </a:r>
          </a:p>
          <a:p>
            <a:pPr algn="ctr">
              <a:lnSpc>
                <a:spcPct val="90000"/>
              </a:lnSpc>
              <a:buFont typeface="Wingdings 2" pitchFamily="18" charset="2"/>
              <a:buNone/>
            </a:pPr>
            <a:r>
              <a:rPr lang="en-US" sz="3600" smtClean="0"/>
              <a:t>McMinnville, OR 97128</a:t>
            </a:r>
          </a:p>
          <a:p>
            <a:pPr algn="ctr">
              <a:lnSpc>
                <a:spcPct val="90000"/>
              </a:lnSpc>
              <a:buFont typeface="Wingdings 2" pitchFamily="18" charset="2"/>
              <a:buNone/>
            </a:pPr>
            <a:r>
              <a:rPr lang="en-US" sz="3600" smtClean="0"/>
              <a:t>Mon-Fri  9:00-5:00</a:t>
            </a:r>
            <a:r>
              <a:rPr lang="en-US" sz="3200" smtClean="0">
                <a:latin typeface="Baskerville"/>
                <a:ea typeface="Baskerville"/>
                <a:cs typeface="Baskerville"/>
              </a:rPr>
              <a:t>      </a:t>
            </a:r>
            <a:r>
              <a:rPr lang="en-US" smtClean="0">
                <a:latin typeface="Baskerville"/>
                <a:ea typeface="Baskerville"/>
                <a:cs typeface="Baskerville"/>
                <a:hlinkClick r:id="rId2"/>
              </a:rPr>
              <a:t>lburrows@hendersonhouse.org</a:t>
            </a:r>
            <a:endParaRPr lang="en-US" smtClean="0">
              <a:latin typeface="Baskerville"/>
              <a:ea typeface="Baskerville"/>
              <a:cs typeface="Baskerville"/>
            </a:endParaRPr>
          </a:p>
          <a:p>
            <a:pPr>
              <a:lnSpc>
                <a:spcPct val="90000"/>
              </a:lnSpc>
              <a:buFont typeface="Wingdings 2" pitchFamily="18" charset="2"/>
              <a:buNone/>
            </a:pPr>
            <a:endParaRPr lang="en-US" smtClean="0">
              <a:latin typeface="Baskerville"/>
              <a:ea typeface="Baskerville"/>
              <a:cs typeface="Baskerville"/>
            </a:endParaRPr>
          </a:p>
          <a:p>
            <a:pPr>
              <a:lnSpc>
                <a:spcPct val="90000"/>
              </a:lnSpc>
              <a:buFont typeface="Wingdings 2" pitchFamily="18" charset="2"/>
              <a:buNone/>
            </a:pPr>
            <a:endParaRPr lang="en-US" smtClean="0">
              <a:latin typeface="Baskerville"/>
              <a:ea typeface="Baskerville"/>
              <a:cs typeface="Baskerville"/>
            </a:endParaRPr>
          </a:p>
        </p:txBody>
      </p:sp>
      <p:pic>
        <p:nvPicPr>
          <p:cNvPr id="66563" name="Picture 3"/>
          <p:cNvPicPr>
            <a:picLocks noChangeAspect="1" noChangeArrowheads="1"/>
          </p:cNvPicPr>
          <p:nvPr>
            <p:ph type="title"/>
          </p:nvPr>
        </p:nvPicPr>
        <p:blipFill>
          <a:blip r:embed="rId3"/>
          <a:srcRect/>
          <a:stretch>
            <a:fillRect/>
          </a:stretch>
        </p:blipFill>
        <p:spPr>
          <a:xfrm>
            <a:off x="762000" y="152400"/>
            <a:ext cx="7620000" cy="1752600"/>
          </a:xfrm>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ctrTitle"/>
          </p:nvPr>
        </p:nvSpPr>
        <p:spPr>
          <a:xfrm>
            <a:off x="685800" y="2133600"/>
            <a:ext cx="7772400" cy="1736725"/>
          </a:xfrm>
        </p:spPr>
        <p:txBody>
          <a:bodyPr/>
          <a:lstStyle/>
          <a:p>
            <a:r>
              <a:rPr lang="en-US" sz="3700" smtClean="0">
                <a:latin typeface="Gill Sans MT" pitchFamily="34" charset="0"/>
              </a:rPr>
              <a:t/>
            </a:r>
            <a:br>
              <a:rPr lang="en-US" sz="3700" smtClean="0">
                <a:latin typeface="Gill Sans MT" pitchFamily="34" charset="0"/>
              </a:rPr>
            </a:br>
            <a:r>
              <a:rPr lang="en-US" sz="3700" smtClean="0">
                <a:latin typeface="Gill Sans MT" pitchFamily="34" charset="0"/>
              </a:rPr>
              <a:t>Love In the Name of Christ (Love INC)</a:t>
            </a:r>
          </a:p>
        </p:txBody>
      </p:sp>
      <p:sp>
        <p:nvSpPr>
          <p:cNvPr id="76803" name="Rectangle 3"/>
          <p:cNvSpPr>
            <a:spLocks noGrp="1"/>
          </p:cNvSpPr>
          <p:nvPr>
            <p:ph type="subTitle" idx="1"/>
          </p:nvPr>
        </p:nvSpPr>
        <p:spPr>
          <a:xfrm>
            <a:off x="1371600" y="4800600"/>
            <a:ext cx="6400800" cy="1752600"/>
          </a:xfrm>
        </p:spPr>
        <p:txBody>
          <a:bodyPr/>
          <a:lstStyle/>
          <a:p>
            <a:r>
              <a:rPr lang="en-US" sz="3200" smtClean="0">
                <a:latin typeface="Gill Sans MT" pitchFamily="34" charset="0"/>
              </a:rPr>
              <a:t>Helping Churches help People</a:t>
            </a:r>
            <a:r>
              <a:rPr lang="en-US" smtClean="0">
                <a:latin typeface="Gill Sans MT" pitchFamily="34" charset="0"/>
              </a:rPr>
              <a:t> </a:t>
            </a:r>
          </a:p>
        </p:txBody>
      </p:sp>
      <p:pic>
        <p:nvPicPr>
          <p:cNvPr id="76804" name="Picture 4" descr="2-clr Logo"/>
          <p:cNvPicPr>
            <a:picLocks noChangeAspect="1" noChangeArrowheads="1"/>
          </p:cNvPicPr>
          <p:nvPr/>
        </p:nvPicPr>
        <p:blipFill>
          <a:blip r:embed="rId2"/>
          <a:srcRect/>
          <a:stretch>
            <a:fillRect/>
          </a:stretch>
        </p:blipFill>
        <p:spPr bwMode="auto">
          <a:xfrm>
            <a:off x="3200400" y="304800"/>
            <a:ext cx="2438400" cy="2041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p:txBody>
          <a:bodyPr/>
          <a:lstStyle/>
          <a:p>
            <a:r>
              <a:rPr lang="en-US" smtClean="0">
                <a:effectLst>
                  <a:outerShdw blurRad="38100" dist="38100" dir="2700000" algn="tl">
                    <a:srgbClr val="000000"/>
                  </a:outerShdw>
                </a:effectLst>
                <a:latin typeface="Gill Sans MT" pitchFamily="34" charset="0"/>
              </a:rPr>
              <a:t>Love INC Programs</a:t>
            </a:r>
          </a:p>
        </p:txBody>
      </p:sp>
      <p:sp>
        <p:nvSpPr>
          <p:cNvPr id="77827" name="Rectangle 3"/>
          <p:cNvSpPr>
            <a:spLocks noGrp="1"/>
          </p:cNvSpPr>
          <p:nvPr>
            <p:ph type="body" sz="half" idx="1"/>
          </p:nvPr>
        </p:nvSpPr>
        <p:spPr>
          <a:xfrm>
            <a:off x="303213" y="1524000"/>
            <a:ext cx="4187825" cy="4598988"/>
          </a:xfrm>
        </p:spPr>
        <p:txBody>
          <a:bodyPr/>
          <a:lstStyle/>
          <a:p>
            <a:pPr>
              <a:lnSpc>
                <a:spcPct val="90000"/>
              </a:lnSpc>
            </a:pPr>
            <a:r>
              <a:rPr lang="en-US" sz="2000" smtClean="0">
                <a:latin typeface="Gill Sans MT" pitchFamily="34" charset="0"/>
              </a:rPr>
              <a:t>Clearinghouse</a:t>
            </a:r>
          </a:p>
          <a:p>
            <a:pPr>
              <a:lnSpc>
                <a:spcPct val="90000"/>
              </a:lnSpc>
            </a:pPr>
            <a:r>
              <a:rPr lang="en-US" sz="2000" smtClean="0">
                <a:latin typeface="Gill Sans MT" pitchFamily="34" charset="0"/>
              </a:rPr>
              <a:t>Gap Ministries</a:t>
            </a:r>
          </a:p>
          <a:p>
            <a:pPr lvl="1">
              <a:lnSpc>
                <a:spcPct val="90000"/>
              </a:lnSpc>
            </a:pPr>
            <a:r>
              <a:rPr lang="en-US" sz="2000" smtClean="0">
                <a:latin typeface="Gill Sans MT" pitchFamily="34" charset="0"/>
              </a:rPr>
              <a:t>31 Gap Ministries </a:t>
            </a:r>
          </a:p>
          <a:p>
            <a:pPr>
              <a:lnSpc>
                <a:spcPct val="90000"/>
              </a:lnSpc>
            </a:pPr>
            <a:r>
              <a:rPr lang="en-US" sz="2000" smtClean="0">
                <a:latin typeface="Gill Sans MT" pitchFamily="34" charset="0"/>
              </a:rPr>
              <a:t>Newberg Community Shelter</a:t>
            </a:r>
          </a:p>
          <a:p>
            <a:pPr lvl="1">
              <a:lnSpc>
                <a:spcPct val="90000"/>
              </a:lnSpc>
            </a:pPr>
            <a:r>
              <a:rPr lang="en-US" sz="2000" smtClean="0">
                <a:latin typeface="Gill Sans MT" pitchFamily="34" charset="0"/>
              </a:rPr>
              <a:t>Women and children</a:t>
            </a:r>
          </a:p>
          <a:p>
            <a:pPr>
              <a:lnSpc>
                <a:spcPct val="90000"/>
              </a:lnSpc>
            </a:pPr>
            <a:r>
              <a:rPr lang="en-US" sz="2000" smtClean="0">
                <a:latin typeface="Gill Sans MT" pitchFamily="34" charset="0"/>
              </a:rPr>
              <a:t>Relational Ministry</a:t>
            </a:r>
          </a:p>
          <a:p>
            <a:pPr lvl="1">
              <a:lnSpc>
                <a:spcPct val="90000"/>
              </a:lnSpc>
            </a:pPr>
            <a:r>
              <a:rPr lang="en-US" sz="2000" smtClean="0">
                <a:latin typeface="Gill Sans MT" pitchFamily="34" charset="0"/>
              </a:rPr>
              <a:t>Mentoring</a:t>
            </a:r>
          </a:p>
          <a:p>
            <a:pPr lvl="1">
              <a:lnSpc>
                <a:spcPct val="90000"/>
              </a:lnSpc>
            </a:pPr>
            <a:r>
              <a:rPr lang="en-US" sz="2000" smtClean="0">
                <a:latin typeface="Gill Sans MT" pitchFamily="34" charset="0"/>
              </a:rPr>
              <a:t>Money management &amp; life skill classes</a:t>
            </a:r>
          </a:p>
          <a:p>
            <a:pPr>
              <a:lnSpc>
                <a:spcPct val="90000"/>
              </a:lnSpc>
            </a:pPr>
            <a:r>
              <a:rPr lang="en-US" sz="2000" smtClean="0">
                <a:latin typeface="Gill Sans MT" pitchFamily="34" charset="0"/>
              </a:rPr>
              <a:t>Medical/Dental Clinic</a:t>
            </a:r>
          </a:p>
          <a:p>
            <a:pPr lvl="1">
              <a:lnSpc>
                <a:spcPct val="90000"/>
              </a:lnSpc>
            </a:pPr>
            <a:r>
              <a:rPr lang="en-US" sz="2000" smtClean="0">
                <a:latin typeface="Gill Sans MT" pitchFamily="34" charset="0"/>
              </a:rPr>
              <a:t>Medical: Vision, hearing, health exams </a:t>
            </a:r>
          </a:p>
          <a:p>
            <a:pPr lvl="1">
              <a:lnSpc>
                <a:spcPct val="90000"/>
              </a:lnSpc>
            </a:pPr>
            <a:r>
              <a:rPr lang="en-US" sz="2000" smtClean="0">
                <a:latin typeface="Gill Sans MT" pitchFamily="34" charset="0"/>
              </a:rPr>
              <a:t>Dental: Cleaning and restorative clinics</a:t>
            </a:r>
            <a:r>
              <a:rPr lang="en-US" sz="2000" smtClean="0"/>
              <a:t> </a:t>
            </a:r>
          </a:p>
        </p:txBody>
      </p:sp>
      <p:pic>
        <p:nvPicPr>
          <p:cNvPr id="77828" name="Picture 4" descr="Diaper Donation 2"/>
          <p:cNvPicPr>
            <a:picLocks noChangeAspect="1" noChangeArrowheads="1"/>
          </p:cNvPicPr>
          <p:nvPr>
            <p:ph sz="quarter" idx="2"/>
          </p:nvPr>
        </p:nvPicPr>
        <p:blipFill>
          <a:blip r:embed="rId2"/>
          <a:srcRect/>
          <a:stretch>
            <a:fillRect/>
          </a:stretch>
        </p:blipFill>
        <p:spPr>
          <a:xfrm>
            <a:off x="5229225" y="1524000"/>
            <a:ext cx="3028950" cy="2222500"/>
          </a:xfrm>
          <a:noFill/>
          <a:ln/>
        </p:spPr>
      </p:pic>
      <p:pic>
        <p:nvPicPr>
          <p:cNvPr id="77829" name="Picture 5" descr="Photo0013"/>
          <p:cNvPicPr>
            <a:picLocks noChangeAspect="1" noChangeArrowheads="1"/>
          </p:cNvPicPr>
          <p:nvPr>
            <p:ph sz="quarter" idx="3"/>
          </p:nvPr>
        </p:nvPicPr>
        <p:blipFill>
          <a:blip r:embed="rId3"/>
          <a:srcRect/>
          <a:stretch>
            <a:fillRect/>
          </a:stretch>
        </p:blipFill>
        <p:spPr>
          <a:xfrm>
            <a:off x="5207000" y="3962400"/>
            <a:ext cx="2921000" cy="2190750"/>
          </a:xfrm>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p:txBody>
          <a:bodyPr/>
          <a:lstStyle/>
          <a:p>
            <a:r>
              <a:rPr lang="en-US" smtClean="0">
                <a:effectLst>
                  <a:outerShdw blurRad="38100" dist="38100" dir="2700000" algn="tl">
                    <a:srgbClr val="000000"/>
                  </a:outerShdw>
                </a:effectLst>
                <a:latin typeface="Gill Sans MT" pitchFamily="34" charset="0"/>
              </a:rPr>
              <a:t>How to Refer to Love INC?</a:t>
            </a:r>
          </a:p>
        </p:txBody>
      </p:sp>
      <p:sp>
        <p:nvSpPr>
          <p:cNvPr id="78851" name="Rectangle 3"/>
          <p:cNvSpPr>
            <a:spLocks noGrp="1"/>
          </p:cNvSpPr>
          <p:nvPr>
            <p:ph type="body" idx="1"/>
          </p:nvPr>
        </p:nvSpPr>
        <p:spPr/>
        <p:txBody>
          <a:bodyPr/>
          <a:lstStyle/>
          <a:p>
            <a:pPr algn="ctr">
              <a:buFont typeface="Wingdings 2" pitchFamily="18" charset="2"/>
              <a:buNone/>
            </a:pPr>
            <a:r>
              <a:rPr lang="en-US" smtClean="0">
                <a:latin typeface="Gill Sans MT" pitchFamily="34" charset="0"/>
              </a:rPr>
              <a:t>   Schedule an intake by calling 503-537-3999 Tuesday through Thursday from 9am-2pm</a:t>
            </a:r>
          </a:p>
          <a:p>
            <a:pPr algn="ctr">
              <a:buFont typeface="Wingdings 2" pitchFamily="18" charset="2"/>
              <a:buNone/>
            </a:pPr>
            <a:endParaRPr lang="en-US" smtClean="0">
              <a:latin typeface="Gill Sans MT" pitchFamily="34" charset="0"/>
            </a:endParaRPr>
          </a:p>
          <a:p>
            <a:pPr algn="ctr">
              <a:buFont typeface="Wingdings 2" pitchFamily="18" charset="2"/>
              <a:buNone/>
            </a:pPr>
            <a:r>
              <a:rPr lang="en-US" smtClean="0">
                <a:latin typeface="Gill Sans MT" pitchFamily="34" charset="0"/>
              </a:rPr>
              <a:t>209 S Main Street</a:t>
            </a:r>
          </a:p>
          <a:p>
            <a:pPr algn="ctr">
              <a:buFont typeface="Wingdings 2" pitchFamily="18" charset="2"/>
              <a:buNone/>
            </a:pPr>
            <a:r>
              <a:rPr lang="en-US" smtClean="0">
                <a:latin typeface="Gill Sans MT" pitchFamily="34" charset="0"/>
              </a:rPr>
              <a:t>Newberg, OR 97132 </a:t>
            </a:r>
          </a:p>
          <a:p>
            <a:pPr algn="ctr">
              <a:buFont typeface="Wingdings 2" pitchFamily="18" charset="2"/>
              <a:buNone/>
            </a:pPr>
            <a:r>
              <a:rPr lang="en-US" smtClean="0">
                <a:latin typeface="Gill Sans MT" pitchFamily="34" charset="0"/>
              </a:rPr>
              <a:t>503-537-3999</a:t>
            </a:r>
          </a:p>
          <a:p>
            <a:pPr algn="ctr">
              <a:buFont typeface="Wingdings 2" pitchFamily="18" charset="2"/>
              <a:buNone/>
            </a:pPr>
            <a:endParaRPr lang="en-US" smtClean="0">
              <a:latin typeface="Gill Sans MT" pitchFamily="34" charset="0"/>
            </a:endParaRPr>
          </a:p>
          <a:p>
            <a:pPr algn="ctr">
              <a:buFont typeface="Wingdings 2" pitchFamily="18" charset="2"/>
              <a:buNone/>
            </a:pPr>
            <a:endParaRPr lang="en-US"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idx="4294967295"/>
          </p:nvPr>
        </p:nvSpPr>
        <p:spPr>
          <a:xfrm>
            <a:off x="306388" y="228600"/>
            <a:ext cx="8534400" cy="758825"/>
          </a:xfrm>
        </p:spPr>
        <p:txBody>
          <a:bodyPr anchor="ctr"/>
          <a:lstStyle/>
          <a:p>
            <a:pPr eaLnBrk="1" hangingPunct="1"/>
            <a:r>
              <a:rPr lang="en-US" smtClean="0">
                <a:effectLst>
                  <a:outerShdw blurRad="38100" dist="38100" dir="2700000" algn="tl">
                    <a:srgbClr val="000000"/>
                  </a:outerShdw>
                </a:effectLst>
              </a:rPr>
              <a:t>Fostering Hope Initiative</a:t>
            </a:r>
            <a:br>
              <a:rPr lang="en-US" smtClean="0">
                <a:effectLst>
                  <a:outerShdw blurRad="38100" dist="38100" dir="2700000" algn="tl">
                    <a:srgbClr val="000000"/>
                  </a:outerShdw>
                </a:effectLst>
              </a:rPr>
            </a:br>
            <a:r>
              <a:rPr lang="en-US" smtClean="0">
                <a:effectLst>
                  <a:outerShdw blurRad="38100" dist="38100" dir="2700000" algn="tl">
                    <a:srgbClr val="000000"/>
                  </a:outerShdw>
                </a:effectLst>
              </a:rPr>
              <a:t>Children. Families. Neighbors</a:t>
            </a:r>
          </a:p>
        </p:txBody>
      </p:sp>
      <p:sp>
        <p:nvSpPr>
          <p:cNvPr id="83971" name="Content Placeholder 2"/>
          <p:cNvSpPr>
            <a:spLocks noGrp="1"/>
          </p:cNvSpPr>
          <p:nvPr>
            <p:ph sz="quarter" idx="4294967295"/>
          </p:nvPr>
        </p:nvSpPr>
        <p:spPr>
          <a:xfrm>
            <a:off x="609600" y="1447800"/>
            <a:ext cx="8153400" cy="4419600"/>
          </a:xfrm>
        </p:spPr>
        <p:txBody>
          <a:bodyPr/>
          <a:lstStyle/>
          <a:p>
            <a:pPr marL="0" indent="0" algn="ctr" eaLnBrk="1" hangingPunct="1">
              <a:buFont typeface="Wingdings 2" pitchFamily="18" charset="2"/>
              <a:buNone/>
            </a:pPr>
            <a:r>
              <a:rPr lang="en-US" sz="3200" b="1" smtClean="0">
                <a:latin typeface="Garamond" pitchFamily="18" charset="0"/>
              </a:rPr>
              <a:t>Imagine…</a:t>
            </a:r>
          </a:p>
          <a:p>
            <a:pPr marL="0" indent="0" algn="ctr" eaLnBrk="1" hangingPunct="1">
              <a:buFont typeface="Wingdings 2" pitchFamily="18" charset="2"/>
              <a:buNone/>
            </a:pPr>
            <a:endParaRPr lang="en-US" i="1" smtClean="0">
              <a:latin typeface="Garamond" pitchFamily="18" charset="0"/>
            </a:endParaRPr>
          </a:p>
          <a:p>
            <a:pPr marL="0" indent="0" algn="ctr" eaLnBrk="1" hangingPunct="1">
              <a:buFont typeface="Wingdings 2" pitchFamily="18" charset="2"/>
              <a:buNone/>
            </a:pPr>
            <a:r>
              <a:rPr lang="en-US" i="1" smtClean="0">
                <a:latin typeface="Garamond" pitchFamily="18" charset="0"/>
              </a:rPr>
              <a:t>…every child and youth </a:t>
            </a:r>
          </a:p>
          <a:p>
            <a:pPr marL="0" indent="0" algn="ctr" eaLnBrk="1" hangingPunct="1">
              <a:buFont typeface="Wingdings 2" pitchFamily="18" charset="2"/>
              <a:buNone/>
            </a:pPr>
            <a:r>
              <a:rPr lang="en-US" i="1" smtClean="0">
                <a:latin typeface="Garamond" pitchFamily="18" charset="0"/>
              </a:rPr>
              <a:t>in every neighborhood </a:t>
            </a:r>
          </a:p>
          <a:p>
            <a:pPr marL="0" indent="0" algn="ctr" eaLnBrk="1" hangingPunct="1">
              <a:spcBef>
                <a:spcPts val="900"/>
              </a:spcBef>
              <a:buFont typeface="Wingdings 2" pitchFamily="18" charset="2"/>
              <a:buNone/>
            </a:pPr>
            <a:r>
              <a:rPr lang="en-US" i="1" smtClean="0">
                <a:latin typeface="Garamond" pitchFamily="18" charset="0"/>
              </a:rPr>
              <a:t>lives in a safe, stable, nurturing home, </a:t>
            </a:r>
          </a:p>
          <a:p>
            <a:pPr marL="0" indent="0" algn="ctr" eaLnBrk="1" hangingPunct="1">
              <a:buFont typeface="Wingdings 2" pitchFamily="18" charset="2"/>
              <a:buNone/>
            </a:pPr>
            <a:r>
              <a:rPr lang="en-US" i="1" smtClean="0">
                <a:latin typeface="Garamond" pitchFamily="18" charset="0"/>
              </a:rPr>
              <a:t>is healthy, succeeds at school, </a:t>
            </a:r>
          </a:p>
          <a:p>
            <a:pPr marL="0" indent="0" algn="ctr" eaLnBrk="1" hangingPunct="1">
              <a:buFont typeface="Wingdings 2" pitchFamily="18" charset="2"/>
              <a:buNone/>
            </a:pPr>
            <a:r>
              <a:rPr lang="en-US" i="1" smtClean="0">
                <a:latin typeface="Garamond" pitchFamily="18" charset="0"/>
              </a:rPr>
              <a:t>and goes on to financial self-sufficiency.</a:t>
            </a:r>
          </a:p>
          <a:p>
            <a:pPr marL="0" indent="0" algn="ctr" eaLnBrk="1" hangingPunct="1">
              <a:buFont typeface="Wingdings 2" pitchFamily="18" charset="2"/>
              <a:buNone/>
            </a:pPr>
            <a:endParaRPr lang="en-US" i="1" smtClean="0">
              <a:latin typeface="Garamond"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76200" y="0"/>
            <a:ext cx="8915400" cy="838200"/>
          </a:xfrm>
        </p:spPr>
        <p:txBody>
          <a:bodyPr anchor="ctr"/>
          <a:lstStyle/>
          <a:p>
            <a:pPr eaLnBrk="1" hangingPunct="1"/>
            <a:r>
              <a:rPr lang="en-US" sz="1900" b="1" smtClean="0">
                <a:effectLst>
                  <a:outerShdw blurRad="38100" dist="38100" dir="2700000" algn="tl">
                    <a:srgbClr val="000000"/>
                  </a:outerShdw>
                </a:effectLst>
                <a:latin typeface="Garamond" pitchFamily="18" charset="0"/>
              </a:rPr>
              <a:t>Promoting Optimum Child &amp; Youth Development</a:t>
            </a:r>
          </a:p>
        </p:txBody>
      </p:sp>
      <p:pic>
        <p:nvPicPr>
          <p:cNvPr id="86019"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9600" y="914400"/>
            <a:ext cx="7889875" cy="510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2590800" y="4800600"/>
            <a:ext cx="3589338" cy="798513"/>
          </a:xfrm>
          <a:prstGeom prst="rect">
            <a:avLst/>
          </a:prstGeom>
          <a:noFill/>
          <a:ln w="9525">
            <a:noFill/>
            <a:miter lim="800000"/>
            <a:headEnd/>
            <a:tailEnd/>
          </a:ln>
        </p:spPr>
      </p:pic>
      <p:sp>
        <p:nvSpPr>
          <p:cNvPr id="88067" name="TextBox 2"/>
          <p:cNvSpPr txBox="1">
            <a:spLocks noChangeArrowheads="1"/>
          </p:cNvSpPr>
          <p:nvPr/>
        </p:nvSpPr>
        <p:spPr bwMode="auto">
          <a:xfrm>
            <a:off x="3954463" y="5586413"/>
            <a:ext cx="1403350" cy="369887"/>
          </a:xfrm>
          <a:prstGeom prst="rect">
            <a:avLst/>
          </a:prstGeom>
          <a:noFill/>
          <a:ln w="9525">
            <a:noFill/>
            <a:miter lim="800000"/>
            <a:headEnd/>
            <a:tailEnd/>
          </a:ln>
        </p:spPr>
        <p:txBody>
          <a:bodyPr wrap="none">
            <a:spAutoFit/>
          </a:bodyPr>
          <a:lstStyle/>
          <a:p>
            <a:pPr algn="l"/>
            <a:r>
              <a:rPr lang="en-US" sz="1800" b="1">
                <a:solidFill>
                  <a:schemeClr val="bg1"/>
                </a:solidFill>
                <a:latin typeface="Calibri" pitchFamily="34" charset="0"/>
              </a:rPr>
              <a:t>Lead Partner</a:t>
            </a:r>
          </a:p>
        </p:txBody>
      </p:sp>
      <p:sp>
        <p:nvSpPr>
          <p:cNvPr id="88068" name="Title 5"/>
          <p:cNvSpPr txBox="1">
            <a:spLocks/>
          </p:cNvSpPr>
          <p:nvPr/>
        </p:nvSpPr>
        <p:spPr bwMode="auto">
          <a:xfrm>
            <a:off x="1557338" y="2438400"/>
            <a:ext cx="6172200" cy="1676400"/>
          </a:xfrm>
          <a:prstGeom prst="rect">
            <a:avLst/>
          </a:prstGeom>
          <a:noFill/>
          <a:ln w="9525">
            <a:noFill/>
            <a:miter lim="800000"/>
            <a:headEnd/>
            <a:tailEnd/>
          </a:ln>
        </p:spPr>
        <p:txBody>
          <a:bodyPr/>
          <a:lstStyle/>
          <a:p>
            <a:r>
              <a:rPr lang="en-US" sz="3200">
                <a:solidFill>
                  <a:schemeClr val="bg1"/>
                </a:solidFill>
                <a:latin typeface="Garamond" pitchFamily="18" charset="0"/>
              </a:rPr>
              <a:t>Tedra Stuart, Project Director</a:t>
            </a:r>
            <a:br>
              <a:rPr lang="en-US" sz="3200">
                <a:solidFill>
                  <a:schemeClr val="bg1"/>
                </a:solidFill>
                <a:latin typeface="Garamond" pitchFamily="18" charset="0"/>
              </a:rPr>
            </a:br>
            <a:r>
              <a:rPr lang="en-US" sz="3200" u="sng">
                <a:solidFill>
                  <a:schemeClr val="bg1"/>
                </a:solidFill>
                <a:latin typeface="Garamond" pitchFamily="18" charset="0"/>
              </a:rPr>
              <a:t>tstuart@ccswv.org</a:t>
            </a:r>
            <a:r>
              <a:rPr lang="en-US" sz="3200">
                <a:solidFill>
                  <a:schemeClr val="bg1"/>
                </a:solidFill>
                <a:latin typeface="Garamond" pitchFamily="18" charset="0"/>
              </a:rPr>
              <a:t/>
            </a:r>
            <a:br>
              <a:rPr lang="en-US" sz="3200">
                <a:solidFill>
                  <a:schemeClr val="bg1"/>
                </a:solidFill>
                <a:latin typeface="Garamond" pitchFamily="18" charset="0"/>
              </a:rPr>
            </a:br>
            <a:r>
              <a:rPr lang="en-US" sz="3200">
                <a:solidFill>
                  <a:schemeClr val="bg1"/>
                </a:solidFill>
                <a:latin typeface="Garamond" pitchFamily="18" charset="0"/>
              </a:rPr>
              <a:t>503-856-7002</a:t>
            </a:r>
          </a:p>
        </p:txBody>
      </p:sp>
      <p:sp>
        <p:nvSpPr>
          <p:cNvPr id="88071" name="Rectangle 7"/>
          <p:cNvSpPr>
            <a:spLocks noGrp="1"/>
          </p:cNvSpPr>
          <p:nvPr>
            <p:ph type="title"/>
          </p:nvPr>
        </p:nvSpPr>
        <p:spPr>
          <a:xfrm>
            <a:off x="303213" y="228600"/>
            <a:ext cx="8534400" cy="1295400"/>
          </a:xfrm>
        </p:spPr>
        <p:txBody>
          <a:bodyPr/>
          <a:lstStyle/>
          <a:p>
            <a:r>
              <a:rPr lang="en-US" smtClean="0">
                <a:effectLst>
                  <a:outerShdw blurRad="38100" dist="38100" dir="2700000" algn="tl">
                    <a:srgbClr val="000000"/>
                  </a:outerShdw>
                </a:effectLst>
              </a:rPr>
              <a:t>Fostering Hope Initiative</a:t>
            </a:r>
            <a:br>
              <a:rPr lang="en-US" smtClean="0">
                <a:effectLst>
                  <a:outerShdw blurRad="38100" dist="38100" dir="2700000" algn="tl">
                    <a:srgbClr val="000000"/>
                  </a:outerShdw>
                </a:effectLst>
              </a:rPr>
            </a:br>
            <a:r>
              <a:rPr lang="en-US" smtClean="0">
                <a:effectLst>
                  <a:outerShdw blurRad="38100" dist="38100" dir="2700000" algn="tl">
                    <a:srgbClr val="000000"/>
                  </a:outerShdw>
                </a:effectLst>
              </a:rPr>
              <a:t>Children. Families. Neighbors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lstStyle/>
          <a:p>
            <a:r>
              <a:rPr lang="en-US" b="1" smtClean="0">
                <a:solidFill>
                  <a:srgbClr val="000099"/>
                </a:solidFill>
              </a:rPr>
              <a:t>Who we are</a:t>
            </a:r>
            <a:r>
              <a:rPr lang="en-US" smtClean="0"/>
              <a:t> </a:t>
            </a:r>
          </a:p>
        </p:txBody>
      </p:sp>
      <p:sp>
        <p:nvSpPr>
          <p:cNvPr id="38916" name="Text Box 4"/>
          <p:cNvSpPr txBox="1">
            <a:spLocks noChangeArrowheads="1"/>
          </p:cNvSpPr>
          <p:nvPr/>
        </p:nvSpPr>
        <p:spPr bwMode="auto">
          <a:xfrm>
            <a:off x="2362200" y="4114800"/>
            <a:ext cx="4419600" cy="1917700"/>
          </a:xfrm>
          <a:prstGeom prst="rect">
            <a:avLst/>
          </a:prstGeom>
          <a:noFill/>
          <a:ln w="9525">
            <a:noFill/>
            <a:miter lim="800000"/>
            <a:headEnd/>
            <a:tailEnd/>
          </a:ln>
          <a:effectLst/>
        </p:spPr>
        <p:txBody>
          <a:bodyPr>
            <a:spAutoFit/>
          </a:bodyPr>
          <a:lstStyle/>
          <a:p>
            <a:pPr eaLnBrk="0" hangingPunct="0">
              <a:spcBef>
                <a:spcPct val="50000"/>
              </a:spcBef>
            </a:pPr>
            <a:endParaRPr lang="en-US">
              <a:latin typeface="Tahoma" pitchFamily="34" charset="0"/>
            </a:endParaRPr>
          </a:p>
          <a:p>
            <a:pPr eaLnBrk="0" hangingPunct="0">
              <a:spcBef>
                <a:spcPct val="50000"/>
              </a:spcBef>
            </a:pPr>
            <a:endParaRPr lang="en-US">
              <a:latin typeface="Tahoma" pitchFamily="34" charset="0"/>
            </a:endParaRPr>
          </a:p>
          <a:p>
            <a:pPr eaLnBrk="0" hangingPunct="0">
              <a:spcBef>
                <a:spcPct val="50000"/>
              </a:spcBef>
            </a:pPr>
            <a:r>
              <a:rPr lang="en-US">
                <a:latin typeface="Tahoma" pitchFamily="34" charset="0"/>
              </a:rPr>
              <a:t>A program of Chehalem Youth and Family Services</a:t>
            </a:r>
          </a:p>
        </p:txBody>
      </p:sp>
      <p:sp>
        <p:nvSpPr>
          <p:cNvPr id="38917" name="Rectangle 5"/>
          <p:cNvSpPr>
            <a:spLocks noGrp="1"/>
          </p:cNvSpPr>
          <p:nvPr>
            <p:ph type="body" idx="1"/>
          </p:nvPr>
        </p:nvSpPr>
        <p:spPr/>
        <p:txBody>
          <a:bodyPr/>
          <a:lstStyle/>
          <a:p>
            <a:pPr algn="ctr">
              <a:buFont typeface="Wingdings 2" pitchFamily="18" charset="2"/>
              <a:buNone/>
            </a:pPr>
            <a:r>
              <a:rPr lang="en-US" sz="3200" b="1" smtClean="0"/>
              <a:t>Chehalem Counseling Center</a:t>
            </a:r>
          </a:p>
        </p:txBody>
      </p:sp>
      <p:grpSp>
        <p:nvGrpSpPr>
          <p:cNvPr id="38919" name="Group 7"/>
          <p:cNvGrpSpPr>
            <a:grpSpLocks/>
          </p:cNvGrpSpPr>
          <p:nvPr/>
        </p:nvGrpSpPr>
        <p:grpSpPr bwMode="auto">
          <a:xfrm>
            <a:off x="3200400" y="2819400"/>
            <a:ext cx="2667000" cy="1828800"/>
            <a:chOff x="108927900" y="111734895"/>
            <a:chExt cx="1143000" cy="1028700"/>
          </a:xfrm>
        </p:grpSpPr>
        <p:sp>
          <p:nvSpPr>
            <p:cNvPr id="38920" name="Rectangle 8"/>
            <p:cNvSpPr>
              <a:spLocks noChangeArrowheads="1"/>
            </p:cNvSpPr>
            <p:nvPr/>
          </p:nvSpPr>
          <p:spPr bwMode="auto">
            <a:xfrm>
              <a:off x="108927900" y="111734895"/>
              <a:ext cx="1143000" cy="1028700"/>
            </a:xfrm>
            <a:prstGeom prst="rect">
              <a:avLst/>
            </a:prstGeom>
            <a:solidFill>
              <a:srgbClr val="0098CF"/>
            </a:solidFill>
            <a:ln w="9525" algn="in">
              <a:noFill/>
              <a:miter lim="800000"/>
              <a:headEnd/>
              <a:tailEnd/>
            </a:ln>
            <a:effectLst/>
          </p:spPr>
          <p:txBody>
            <a:bodyPr lIns="36576" tIns="36576" rIns="36576" bIns="36576"/>
            <a:lstStyle/>
            <a:p>
              <a:endParaRPr lang="en-US"/>
            </a:p>
          </p:txBody>
        </p:sp>
        <p:grpSp>
          <p:nvGrpSpPr>
            <p:cNvPr id="38921" name="Group 9"/>
            <p:cNvGrpSpPr>
              <a:grpSpLocks/>
            </p:cNvGrpSpPr>
            <p:nvPr/>
          </p:nvGrpSpPr>
          <p:grpSpPr bwMode="auto">
            <a:xfrm>
              <a:off x="109042200" y="111945851"/>
              <a:ext cx="895350" cy="571114"/>
              <a:chOff x="108756450" y="109483691"/>
              <a:chExt cx="885825" cy="512830"/>
            </a:xfrm>
          </p:grpSpPr>
          <p:sp>
            <p:nvSpPr>
              <p:cNvPr id="38922" name="WordArt 10"/>
              <p:cNvSpPr>
                <a:spLocks noChangeArrowheads="1" noChangeShapeType="1" noTextEdit="1"/>
              </p:cNvSpPr>
              <p:nvPr/>
            </p:nvSpPr>
            <p:spPr bwMode="auto">
              <a:xfrm>
                <a:off x="108756450" y="109502469"/>
                <a:ext cx="364751" cy="494052"/>
              </a:xfrm>
              <a:prstGeom prst="rect">
                <a:avLst/>
              </a:prstGeom>
            </p:spPr>
            <p:txBody>
              <a:bodyPr wrap="none" fromWordArt="1">
                <a:prstTxWarp prst="textPlain">
                  <a:avLst>
                    <a:gd name="adj" fmla="val 50000"/>
                  </a:avLst>
                </a:prstTxWarp>
              </a:bodyPr>
              <a:lstStyle/>
              <a:p>
                <a:r>
                  <a:rPr lang="en-US" sz="3600" kern="10">
                    <a:ln w="9525" algn="ctr">
                      <a:solidFill>
                        <a:srgbClr val="FFFFFF"/>
                      </a:solidFill>
                      <a:round/>
                      <a:headEnd/>
                      <a:tailEnd/>
                    </a:ln>
                    <a:solidFill>
                      <a:srgbClr val="FFFFFF"/>
                    </a:solidFill>
                    <a:latin typeface="Felix Titling"/>
                  </a:rPr>
                  <a:t>C</a:t>
                </a:r>
              </a:p>
            </p:txBody>
          </p:sp>
          <p:sp>
            <p:nvSpPr>
              <p:cNvPr id="38923" name="WordArt 11"/>
              <p:cNvSpPr>
                <a:spLocks noChangeArrowheads="1" noChangeShapeType="1" noTextEdit="1"/>
              </p:cNvSpPr>
              <p:nvPr/>
            </p:nvSpPr>
            <p:spPr bwMode="auto">
              <a:xfrm>
                <a:off x="109277524" y="109483691"/>
                <a:ext cx="364751" cy="494052"/>
              </a:xfrm>
              <a:prstGeom prst="rect">
                <a:avLst/>
              </a:prstGeom>
            </p:spPr>
            <p:txBody>
              <a:bodyPr wrap="none" fromWordArt="1">
                <a:prstTxWarp prst="textPlain">
                  <a:avLst>
                    <a:gd name="adj" fmla="val 50000"/>
                  </a:avLst>
                </a:prstTxWarp>
              </a:bodyPr>
              <a:lstStyle/>
              <a:p>
                <a:r>
                  <a:rPr lang="en-US" sz="3600" kern="10">
                    <a:ln w="9525" algn="ctr">
                      <a:solidFill>
                        <a:srgbClr val="FFFFFF"/>
                      </a:solidFill>
                      <a:round/>
                      <a:headEnd/>
                      <a:tailEnd/>
                    </a:ln>
                    <a:solidFill>
                      <a:srgbClr val="FFFFFF"/>
                    </a:solidFill>
                    <a:latin typeface="Felix Titling"/>
                  </a:rPr>
                  <a:t>C</a:t>
                </a:r>
              </a:p>
            </p:txBody>
          </p:sp>
        </p:grpSp>
        <p:sp>
          <p:nvSpPr>
            <p:cNvPr id="38924" name="WordArt 12"/>
            <p:cNvSpPr>
              <a:spLocks noChangeArrowheads="1" noChangeShapeType="1" noTextEdit="1"/>
            </p:cNvSpPr>
            <p:nvPr/>
          </p:nvSpPr>
          <p:spPr bwMode="auto">
            <a:xfrm>
              <a:off x="109255796" y="111899700"/>
              <a:ext cx="478398" cy="731920"/>
            </a:xfrm>
            <a:prstGeom prst="rect">
              <a:avLst/>
            </a:prstGeom>
          </p:spPr>
          <p:txBody>
            <a:bodyPr wrap="none" fromWordArt="1">
              <a:prstTxWarp prst="textPlain">
                <a:avLst>
                  <a:gd name="adj" fmla="val 50000"/>
                </a:avLst>
              </a:prstTxWarp>
            </a:bodyPr>
            <a:lstStyle/>
            <a:p>
              <a:r>
                <a:rPr lang="en-US" sz="3600" kern="10">
                  <a:ln w="9525" algn="ctr">
                    <a:solidFill>
                      <a:srgbClr val="000066"/>
                    </a:solidFill>
                    <a:round/>
                    <a:headEnd/>
                    <a:tailEnd/>
                  </a:ln>
                  <a:solidFill>
                    <a:srgbClr val="000066"/>
                  </a:solidFill>
                  <a:latin typeface="Felix Titling"/>
                </a:rPr>
                <a:t>C</a:t>
              </a:r>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8"/>
          <p:cNvSpPr txBox="1">
            <a:spLocks noChangeArrowheads="1"/>
          </p:cNvSpPr>
          <p:nvPr/>
        </p:nvSpPr>
        <p:spPr bwMode="auto">
          <a:xfrm>
            <a:off x="533400" y="1066800"/>
            <a:ext cx="8153400" cy="4362450"/>
          </a:xfrm>
          <a:prstGeom prst="rect">
            <a:avLst/>
          </a:prstGeom>
          <a:noFill/>
          <a:ln w="9525">
            <a:noFill/>
            <a:miter lim="800000"/>
            <a:headEnd/>
            <a:tailEnd/>
          </a:ln>
        </p:spPr>
        <p:txBody>
          <a:bodyPr>
            <a:spAutoFit/>
          </a:bodyPr>
          <a:lstStyle/>
          <a:p>
            <a:r>
              <a:rPr lang="en-US" sz="7200" b="1">
                <a:solidFill>
                  <a:srgbClr val="F8981D"/>
                </a:solidFill>
                <a:latin typeface="Arial" pitchFamily="34" charset="0"/>
              </a:rPr>
              <a:t>Faith in Action</a:t>
            </a:r>
          </a:p>
          <a:p>
            <a:r>
              <a:rPr lang="en-US" sz="6000">
                <a:solidFill>
                  <a:schemeClr val="bg1"/>
                </a:solidFill>
                <a:latin typeface="Journal" pitchFamily="2" charset="0"/>
              </a:rPr>
              <a:t>Creating Caring Connections</a:t>
            </a:r>
          </a:p>
          <a:p>
            <a:pPr>
              <a:lnSpc>
                <a:spcPct val="110000"/>
              </a:lnSpc>
            </a:pPr>
            <a:endParaRPr lang="en-US" sz="800">
              <a:solidFill>
                <a:schemeClr val="bg1"/>
              </a:solidFill>
              <a:latin typeface="Journal" pitchFamily="2" charset="0"/>
            </a:endParaRPr>
          </a:p>
          <a:p>
            <a:pPr algn="r">
              <a:lnSpc>
                <a:spcPct val="110000"/>
              </a:lnSpc>
            </a:pPr>
            <a:r>
              <a:rPr lang="en-US" sz="3600">
                <a:solidFill>
                  <a:schemeClr val="bg1"/>
                </a:solidFill>
                <a:latin typeface="Arial" pitchFamily="34" charset="0"/>
              </a:rPr>
              <a:t>An outreach of Providence Newberg Medical Center</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381000" y="304800"/>
            <a:ext cx="7772400" cy="1143000"/>
          </a:xfrm>
        </p:spPr>
        <p:txBody>
          <a:bodyPr anchor="ctr"/>
          <a:lstStyle/>
          <a:p>
            <a:pPr eaLnBrk="1" hangingPunct="1"/>
            <a:r>
              <a:rPr lang="en-US" sz="2500" smtClean="0">
                <a:effectLst>
                  <a:outerShdw blurRad="38100" dist="38100" dir="2700000" algn="tl">
                    <a:srgbClr val="000000"/>
                  </a:outerShdw>
                </a:effectLst>
              </a:rPr>
              <a:t>Faith in Action Family Friends Program</a:t>
            </a:r>
          </a:p>
        </p:txBody>
      </p:sp>
      <p:pic>
        <p:nvPicPr>
          <p:cNvPr id="98307" name="Picture 7" descr="IMG_4925.JPG"/>
          <p:cNvPicPr>
            <a:picLocks noChangeAspect="1"/>
          </p:cNvPicPr>
          <p:nvPr/>
        </p:nvPicPr>
        <p:blipFill>
          <a:blip r:embed="rId2"/>
          <a:srcRect/>
          <a:stretch>
            <a:fillRect/>
          </a:stretch>
        </p:blipFill>
        <p:spPr bwMode="auto">
          <a:xfrm>
            <a:off x="5867400" y="2209800"/>
            <a:ext cx="2743200" cy="1828800"/>
          </a:xfrm>
          <a:prstGeom prst="rect">
            <a:avLst/>
          </a:prstGeom>
          <a:noFill/>
          <a:ln w="9525">
            <a:noFill/>
            <a:miter lim="800000"/>
            <a:headEnd/>
            <a:tailEnd/>
          </a:ln>
        </p:spPr>
      </p:pic>
      <p:pic>
        <p:nvPicPr>
          <p:cNvPr id="98308" name="Picture 8" descr="N2NDay3.JPG"/>
          <p:cNvPicPr>
            <a:picLocks noChangeAspect="1"/>
          </p:cNvPicPr>
          <p:nvPr/>
        </p:nvPicPr>
        <p:blipFill>
          <a:blip r:embed="rId3"/>
          <a:srcRect/>
          <a:stretch>
            <a:fillRect/>
          </a:stretch>
        </p:blipFill>
        <p:spPr bwMode="auto">
          <a:xfrm>
            <a:off x="6477000" y="3886200"/>
            <a:ext cx="2400300" cy="1600200"/>
          </a:xfrm>
          <a:prstGeom prst="rect">
            <a:avLst/>
          </a:prstGeom>
          <a:noFill/>
          <a:ln w="9525">
            <a:noFill/>
            <a:miter lim="800000"/>
            <a:headEnd/>
            <a:tailEnd/>
          </a:ln>
        </p:spPr>
      </p:pic>
      <p:sp>
        <p:nvSpPr>
          <p:cNvPr id="98309" name="Content Placeholder 2"/>
          <p:cNvSpPr txBox="1">
            <a:spLocks/>
          </p:cNvSpPr>
          <p:nvPr/>
        </p:nvSpPr>
        <p:spPr bwMode="auto">
          <a:xfrm>
            <a:off x="304800" y="1828800"/>
            <a:ext cx="5867400" cy="4191000"/>
          </a:xfrm>
          <a:prstGeom prst="rect">
            <a:avLst/>
          </a:prstGeom>
          <a:noFill/>
          <a:ln w="9525">
            <a:noFill/>
            <a:miter lim="800000"/>
            <a:headEnd/>
            <a:tailEnd/>
          </a:ln>
        </p:spPr>
        <p:txBody>
          <a:bodyPr/>
          <a:lstStyle/>
          <a:p>
            <a:pPr marL="342900" indent="-342900" algn="l" eaLnBrk="0" hangingPunct="0">
              <a:spcBef>
                <a:spcPct val="20000"/>
              </a:spcBef>
              <a:spcAft>
                <a:spcPts val="600"/>
              </a:spcAft>
              <a:buFont typeface="Wingdings" pitchFamily="2" charset="2"/>
              <a:buChar char="§"/>
            </a:pPr>
            <a:r>
              <a:rPr lang="en-US">
                <a:solidFill>
                  <a:schemeClr val="bg1"/>
                </a:solidFill>
                <a:latin typeface="Arial" pitchFamily="34" charset="0"/>
              </a:rPr>
              <a:t>One on  one volunteer mentors for children, ages 0-10, who have a disability or chronic health condition and live in Newberg, Dundee or Sherwood</a:t>
            </a:r>
          </a:p>
          <a:p>
            <a:pPr marL="342900" indent="-342900" algn="l" eaLnBrk="0" hangingPunct="0">
              <a:spcBef>
                <a:spcPct val="20000"/>
              </a:spcBef>
              <a:spcAft>
                <a:spcPts val="600"/>
              </a:spcAft>
              <a:buFont typeface="Wingdings" pitchFamily="2" charset="2"/>
              <a:buChar char="§"/>
            </a:pPr>
            <a:r>
              <a:rPr lang="en-US">
                <a:solidFill>
                  <a:schemeClr val="bg1"/>
                </a:solidFill>
                <a:latin typeface="Arial" pitchFamily="34" charset="0"/>
              </a:rPr>
              <a:t>Family Caregiver Support Group</a:t>
            </a:r>
          </a:p>
          <a:p>
            <a:pPr marL="342900" indent="-342900" algn="l" eaLnBrk="0" hangingPunct="0">
              <a:spcBef>
                <a:spcPct val="20000"/>
              </a:spcBef>
              <a:spcAft>
                <a:spcPts val="600"/>
              </a:spcAft>
              <a:buFont typeface="Wingdings" pitchFamily="2" charset="2"/>
              <a:buChar char="§"/>
            </a:pPr>
            <a:r>
              <a:rPr lang="en-US">
                <a:solidFill>
                  <a:schemeClr val="bg1"/>
                </a:solidFill>
                <a:latin typeface="Arial" pitchFamily="34" charset="0"/>
              </a:rPr>
              <a:t>Summer Fun Day</a:t>
            </a:r>
          </a:p>
          <a:p>
            <a:pPr marL="342900" indent="-342900" algn="l" eaLnBrk="0" hangingPunct="0">
              <a:spcBef>
                <a:spcPct val="20000"/>
              </a:spcBef>
              <a:spcAft>
                <a:spcPts val="600"/>
              </a:spcAft>
              <a:buFont typeface="Wingdings" pitchFamily="2" charset="2"/>
              <a:buChar char="§"/>
            </a:pPr>
            <a:r>
              <a:rPr lang="en-US">
                <a:solidFill>
                  <a:schemeClr val="bg1"/>
                </a:solidFill>
                <a:latin typeface="Arial" pitchFamily="34" charset="0"/>
              </a:rPr>
              <a:t>Kid’s Day Out– a respite opportunity for families and fun day for kids.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p:txBody>
          <a:bodyPr anchor="ctr"/>
          <a:lstStyle/>
          <a:p>
            <a:r>
              <a:rPr lang="en-US" smtClean="0">
                <a:effectLst>
                  <a:outerShdw blurRad="38100" dist="38100" dir="2700000" algn="tl">
                    <a:srgbClr val="000000"/>
                  </a:outerShdw>
                </a:effectLst>
              </a:rPr>
              <a:t>How to refer to Family Friends?</a:t>
            </a:r>
          </a:p>
        </p:txBody>
      </p:sp>
      <p:sp>
        <p:nvSpPr>
          <p:cNvPr id="99331" name="Content Placeholder 2"/>
          <p:cNvSpPr>
            <a:spLocks noGrp="1"/>
          </p:cNvSpPr>
          <p:nvPr>
            <p:ph idx="4294967295"/>
          </p:nvPr>
        </p:nvSpPr>
        <p:spPr>
          <a:xfrm>
            <a:off x="457200" y="1600200"/>
            <a:ext cx="8077200" cy="4114800"/>
          </a:xfrm>
        </p:spPr>
        <p:txBody>
          <a:bodyPr/>
          <a:lstStyle/>
          <a:p>
            <a:pPr algn="ctr">
              <a:buFont typeface="Wingdings 2" pitchFamily="18" charset="2"/>
              <a:buNone/>
            </a:pPr>
            <a:r>
              <a:rPr lang="en-US" sz="3200" smtClean="0"/>
              <a:t>Contact Deana VandenHoek </a:t>
            </a:r>
          </a:p>
          <a:p>
            <a:pPr algn="ctr">
              <a:buFont typeface="Wingdings 2" pitchFamily="18" charset="2"/>
              <a:buNone/>
            </a:pPr>
            <a:r>
              <a:rPr lang="en-US" sz="3200" smtClean="0"/>
              <a:t>503-537-1471 deana.vandenhoek@providence.org</a:t>
            </a:r>
          </a:p>
          <a:p>
            <a:pPr algn="ctr">
              <a:buFont typeface="Wingdings 2" pitchFamily="18" charset="2"/>
              <a:buNone/>
            </a:pPr>
            <a:r>
              <a:rPr lang="en-US" sz="3200" smtClean="0"/>
              <a:t>310 Villa Road, Suite 110</a:t>
            </a:r>
          </a:p>
          <a:p>
            <a:pPr algn="ctr">
              <a:buFont typeface="Wingdings 2" pitchFamily="18" charset="2"/>
              <a:buNone/>
            </a:pPr>
            <a:r>
              <a:rPr lang="en-US" sz="3200" smtClean="0"/>
              <a:t>Newberg, OR 97132</a:t>
            </a:r>
          </a:p>
          <a:p>
            <a:pPr algn="ctr">
              <a:buFont typeface="Wingdings 2" pitchFamily="18" charset="2"/>
              <a:buNone/>
            </a:pPr>
            <a:r>
              <a:rPr lang="en-US" sz="3200" smtClean="0"/>
              <a:t>www.faithinactionnewberg.org</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Who we are </a:t>
            </a:r>
          </a:p>
        </p:txBody>
      </p:sp>
      <p:pic>
        <p:nvPicPr>
          <p:cNvPr id="100355" name="Picture 10"/>
          <p:cNvPicPr>
            <a:picLocks noChangeAspect="1" noChangeArrowheads="1"/>
          </p:cNvPicPr>
          <p:nvPr/>
        </p:nvPicPr>
        <p:blipFill>
          <a:blip r:embed="rId3"/>
          <a:srcRect/>
          <a:stretch>
            <a:fillRect/>
          </a:stretch>
        </p:blipFill>
        <p:spPr bwMode="auto">
          <a:xfrm>
            <a:off x="914400" y="1828800"/>
            <a:ext cx="7620000" cy="2447925"/>
          </a:xfrm>
          <a:prstGeom prst="rect">
            <a:avLst/>
          </a:prstGeom>
          <a:noFill/>
          <a:ln w="9525">
            <a:noFill/>
            <a:miter lim="800000"/>
            <a:headEnd/>
            <a:tailEnd/>
          </a:ln>
        </p:spPr>
      </p:pic>
      <p:sp>
        <p:nvSpPr>
          <p:cNvPr id="100356" name="TextBox 12"/>
          <p:cNvSpPr txBox="1">
            <a:spLocks noChangeArrowheads="1"/>
          </p:cNvSpPr>
          <p:nvPr/>
        </p:nvSpPr>
        <p:spPr bwMode="auto">
          <a:xfrm>
            <a:off x="1447800" y="5105400"/>
            <a:ext cx="6324600" cy="519113"/>
          </a:xfrm>
          <a:prstGeom prst="rect">
            <a:avLst/>
          </a:prstGeom>
          <a:noFill/>
          <a:ln w="9525">
            <a:noFill/>
            <a:miter lim="800000"/>
            <a:headEnd/>
            <a:tailEnd/>
          </a:ln>
        </p:spPr>
        <p:txBody>
          <a:bodyPr>
            <a:spAutoFit/>
          </a:bodyPr>
          <a:lstStyle/>
          <a:p>
            <a:pPr eaLnBrk="0" hangingPunct="0"/>
            <a:r>
              <a:rPr lang="en-US" sz="2800">
                <a:latin typeface="Tahoma" pitchFamily="34" charset="0"/>
              </a:rPr>
              <a:t>MARION, POLK &amp; YAMHILL COUNTIES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Child Care Resource</a:t>
            </a:r>
            <a:br>
              <a:rPr lang="en-US" smtClean="0">
                <a:effectLst>
                  <a:outerShdw blurRad="38100" dist="38100" dir="2700000" algn="tl">
                    <a:srgbClr val="000000"/>
                  </a:outerShdw>
                </a:effectLst>
              </a:rPr>
            </a:br>
            <a:r>
              <a:rPr lang="en-US" smtClean="0">
                <a:effectLst>
                  <a:outerShdw blurRad="38100" dist="38100" dir="2700000" algn="tl">
                    <a:srgbClr val="000000"/>
                  </a:outerShdw>
                </a:effectLst>
              </a:rPr>
              <a:t> &amp; Referral	</a:t>
            </a:r>
            <a:endParaRPr lang="en-US" sz="1900" smtClean="0">
              <a:effectLst>
                <a:outerShdw blurRad="38100" dist="38100" dir="2700000" algn="tl">
                  <a:srgbClr val="000000"/>
                </a:outerShdw>
              </a:effectLst>
            </a:endParaRPr>
          </a:p>
        </p:txBody>
      </p:sp>
      <p:sp>
        <p:nvSpPr>
          <p:cNvPr id="43011" name="Rectangle 3"/>
          <p:cNvSpPr>
            <a:spLocks noGrp="1" noChangeArrowheads="1"/>
          </p:cNvSpPr>
          <p:nvPr>
            <p:ph type="body" idx="4294967295"/>
          </p:nvPr>
        </p:nvSpPr>
        <p:spPr>
          <a:xfrm>
            <a:off x="1143000" y="1600200"/>
            <a:ext cx="7543800" cy="5105400"/>
          </a:xfrm>
        </p:spPr>
        <p:txBody>
          <a:bodyPr/>
          <a:lstStyle/>
          <a:p>
            <a:pPr algn="ctr" eaLnBrk="1" hangingPunct="1">
              <a:buFont typeface="Wingdings 2" pitchFamily="18" charset="2"/>
              <a:buNone/>
            </a:pPr>
            <a:endParaRPr lang="en-US" sz="800" smtClean="0">
              <a:effectLst>
                <a:outerShdw blurRad="38100" dist="38100" dir="2700000" algn="tl">
                  <a:srgbClr val="FFFFFF"/>
                </a:outerShdw>
              </a:effectLst>
            </a:endParaRPr>
          </a:p>
          <a:p>
            <a:pPr eaLnBrk="1" hangingPunct="1"/>
            <a:r>
              <a:rPr lang="en-US" sz="2300" smtClean="0">
                <a:effectLst>
                  <a:outerShdw blurRad="38100" dist="38100" dir="2700000" algn="tl">
                    <a:srgbClr val="FFFFFF"/>
                  </a:outerShdw>
                </a:effectLst>
              </a:rPr>
              <a:t>CCR&amp;R</a:t>
            </a:r>
            <a:r>
              <a:rPr lang="en-US" sz="2000" smtClean="0">
                <a:effectLst>
                  <a:outerShdw blurRad="38100" dist="38100" dir="2700000" algn="tl">
                    <a:srgbClr val="FFFFFF"/>
                  </a:outerShdw>
                </a:effectLst>
              </a:rPr>
              <a:t> connects parents to local quality child care professionals. </a:t>
            </a:r>
          </a:p>
          <a:p>
            <a:pPr eaLnBrk="1" hangingPunct="1"/>
            <a:r>
              <a:rPr lang="en-US" sz="2000" smtClean="0">
                <a:effectLst>
                  <a:outerShdw blurRad="38100" dist="38100" dir="2700000" algn="tl">
                    <a:srgbClr val="FFFFFF"/>
                  </a:outerShdw>
                </a:effectLst>
              </a:rPr>
              <a:t>Educates parents with personalized assistance on how to choose quality child care.</a:t>
            </a:r>
          </a:p>
          <a:p>
            <a:pPr eaLnBrk="1" hangingPunct="1"/>
            <a:r>
              <a:rPr lang="en-US" sz="2000" smtClean="0">
                <a:effectLst>
                  <a:outerShdw blurRad="38100" dist="38100" dir="2700000" algn="tl">
                    <a:srgbClr val="FFFFFF"/>
                  </a:outerShdw>
                </a:effectLst>
              </a:rPr>
              <a:t>Connects and navigates families to community programs and to sources of financial assistance for child care. </a:t>
            </a:r>
          </a:p>
          <a:p>
            <a:pPr eaLnBrk="1" hangingPunct="1">
              <a:lnSpc>
                <a:spcPct val="90000"/>
              </a:lnSpc>
            </a:pPr>
            <a:r>
              <a:rPr lang="en-US" sz="2300" smtClean="0">
                <a:effectLst>
                  <a:outerShdw blurRad="38100" dist="38100" dir="2700000" algn="tl">
                    <a:srgbClr val="FFFFFF"/>
                  </a:outerShdw>
                </a:effectLst>
              </a:rPr>
              <a:t>CCR&amp;R</a:t>
            </a:r>
            <a:r>
              <a:rPr lang="en-US" sz="2000" smtClean="0">
                <a:effectLst>
                  <a:outerShdw blurRad="38100" dist="38100" dir="2700000" algn="tl">
                    <a:srgbClr val="FFFFFF"/>
                  </a:outerShdw>
                </a:effectLst>
              </a:rPr>
              <a:t> connects and educates child care professionals by offering multiple free and low cost trainings.</a:t>
            </a:r>
          </a:p>
          <a:p>
            <a:pPr eaLnBrk="1" hangingPunct="1">
              <a:lnSpc>
                <a:spcPct val="90000"/>
              </a:lnSpc>
            </a:pPr>
            <a:r>
              <a:rPr lang="en-US" sz="2000" smtClean="0">
                <a:effectLst>
                  <a:outerShdw blurRad="38100" dist="38100" dir="2700000" algn="tl">
                    <a:srgbClr val="FFFFFF"/>
                  </a:outerShdw>
                </a:effectLst>
              </a:rPr>
              <a:t>Offers support for providers in navigating the child care system and improving quality environments.</a:t>
            </a:r>
          </a:p>
          <a:p>
            <a:pPr eaLnBrk="1" hangingPunct="1"/>
            <a:endParaRPr lang="en-US" sz="2000" smtClean="0">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How to refer to CCR&amp;R?</a:t>
            </a:r>
          </a:p>
        </p:txBody>
      </p:sp>
      <p:sp>
        <p:nvSpPr>
          <p:cNvPr id="44035" name="Rectangle 3"/>
          <p:cNvSpPr>
            <a:spLocks noGrp="1" noChangeArrowheads="1"/>
          </p:cNvSpPr>
          <p:nvPr>
            <p:ph type="body" idx="4294967295"/>
          </p:nvPr>
        </p:nvSpPr>
        <p:spPr/>
        <p:txBody>
          <a:bodyPr/>
          <a:lstStyle/>
          <a:p>
            <a:pPr algn="ctr" eaLnBrk="1" hangingPunct="1">
              <a:lnSpc>
                <a:spcPct val="90000"/>
              </a:lnSpc>
              <a:buFont typeface="Wingdings 2" pitchFamily="18" charset="2"/>
              <a:buNone/>
            </a:pPr>
            <a:endParaRPr lang="en-US" sz="2300" smtClean="0">
              <a:effectLst>
                <a:outerShdw blurRad="38100" dist="38100" dir="2700000" algn="tl">
                  <a:srgbClr val="FFFFFF"/>
                </a:outerShdw>
              </a:effectLst>
            </a:endParaRP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Call 503-585-2491 or 1-800-289-5533</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  Monday – Friday </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9am – 5pm</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2475 Center St. N.E.</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Salem, Oregon 97301</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Email: CCIS@MWVCAA.org</a:t>
            </a:r>
          </a:p>
          <a:p>
            <a:pPr algn="ctr" eaLnBrk="1" hangingPunct="1">
              <a:lnSpc>
                <a:spcPct val="90000"/>
              </a:lnSpc>
              <a:buFont typeface="Wingdings 2" pitchFamily="18" charset="2"/>
              <a:buNone/>
            </a:pPr>
            <a:r>
              <a:rPr lang="en-US" sz="3600" smtClean="0">
                <a:effectLst>
                  <a:outerShdw blurRad="38100" dist="38100" dir="2700000" algn="tl">
                    <a:srgbClr val="FFFFFF"/>
                  </a:outerShdw>
                </a:effectLst>
              </a:rPr>
              <a:t> </a:t>
            </a:r>
            <a:r>
              <a:rPr lang="en-US" sz="3600" smtClean="0">
                <a:effectLst>
                  <a:outerShdw blurRad="38100" dist="38100" dir="2700000" algn="tl">
                    <a:srgbClr val="FFFFFF"/>
                  </a:outerShdw>
                </a:effectLst>
                <a:hlinkClick r:id="rId2"/>
              </a:rPr>
              <a:t>www.mycommunityaction.org</a:t>
            </a:r>
            <a:endParaRPr lang="en-US" sz="3600" smtClean="0">
              <a:effectLst>
                <a:outerShdw blurRad="38100" dist="38100" dir="2700000" algn="tl">
                  <a:srgbClr val="FFFFFF"/>
                </a:outerShdw>
              </a:effectLst>
            </a:endParaRPr>
          </a:p>
          <a:p>
            <a:pPr algn="ctr" eaLnBrk="1" hangingPunct="1">
              <a:lnSpc>
                <a:spcPct val="90000"/>
              </a:lnSpc>
              <a:buFont typeface="Wingdings 2" pitchFamily="18" charset="2"/>
              <a:buNone/>
            </a:pPr>
            <a:endParaRPr lang="en-US" sz="2300" smtClean="0">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idx="4294967295"/>
          </p:nvPr>
        </p:nvSpPr>
        <p:spPr/>
        <p:txBody>
          <a:bodyPr/>
          <a:lstStyle/>
          <a:p>
            <a:r>
              <a:rPr lang="en-US" smtClean="0">
                <a:solidFill>
                  <a:srgbClr val="000099"/>
                </a:solidFill>
                <a:latin typeface="Georgia" pitchFamily="18" charset="0"/>
              </a:rPr>
              <a:t>Who We Are</a:t>
            </a:r>
          </a:p>
        </p:txBody>
      </p:sp>
      <p:pic>
        <p:nvPicPr>
          <p:cNvPr id="104451" name="Picture 4" descr="J:\Community relations\Mural\DSCF4018.JPG"/>
          <p:cNvPicPr>
            <a:picLocks noChangeAspect="1" noChangeArrowheads="1"/>
          </p:cNvPicPr>
          <p:nvPr>
            <p:ph type="body" idx="4294967295"/>
          </p:nvPr>
        </p:nvPicPr>
        <p:blipFill>
          <a:blip r:embed="rId2"/>
          <a:srcRect l="14799" t="6934"/>
          <a:stretch>
            <a:fillRect/>
          </a:stretch>
        </p:blipFill>
        <p:spPr>
          <a:xfrm>
            <a:off x="1295400" y="1524000"/>
            <a:ext cx="6710363" cy="1344613"/>
          </a:xfrm>
        </p:spPr>
      </p:pic>
      <p:pic>
        <p:nvPicPr>
          <p:cNvPr id="104452" name="Picture 5" descr="..\..\Logos\LCSNWLogo.gif"/>
          <p:cNvPicPr>
            <a:picLocks noChangeAspect="1" noChangeArrowheads="1"/>
          </p:cNvPicPr>
          <p:nvPr/>
        </p:nvPicPr>
        <p:blipFill>
          <a:blip r:embed="rId3"/>
          <a:srcRect/>
          <a:stretch>
            <a:fillRect/>
          </a:stretch>
        </p:blipFill>
        <p:spPr bwMode="auto">
          <a:xfrm>
            <a:off x="1423988" y="2971800"/>
            <a:ext cx="6500812" cy="2697163"/>
          </a:xfrm>
          <a:prstGeom prst="rect">
            <a:avLst/>
          </a:prstGeom>
          <a:noFill/>
          <a:ln w="9525">
            <a:noFill/>
            <a:miter lim="800000"/>
            <a:headEnd/>
            <a:tailEnd/>
          </a:ln>
        </p:spPr>
      </p:pic>
      <p:sp>
        <p:nvSpPr>
          <p:cNvPr id="104453" name="Rectangle 6"/>
          <p:cNvSpPr>
            <a:spLocks noChangeArrowheads="1"/>
          </p:cNvSpPr>
          <p:nvPr/>
        </p:nvSpPr>
        <p:spPr bwMode="auto">
          <a:xfrm>
            <a:off x="2514600" y="5715000"/>
            <a:ext cx="4119563" cy="396875"/>
          </a:xfrm>
          <a:prstGeom prst="rect">
            <a:avLst/>
          </a:prstGeom>
          <a:noFill/>
          <a:ln w="9525">
            <a:noFill/>
            <a:miter lim="800000"/>
            <a:headEnd/>
            <a:tailEnd/>
          </a:ln>
        </p:spPr>
        <p:txBody>
          <a:bodyPr wrap="none">
            <a:spAutoFit/>
          </a:bodyPr>
          <a:lstStyle/>
          <a:p>
            <a:r>
              <a:rPr lang="en-US" sz="2000">
                <a:solidFill>
                  <a:srgbClr val="000090"/>
                </a:solidFill>
                <a:latin typeface="Georgia" pitchFamily="18" charset="0"/>
                <a:ea typeface="ＭＳ Ｐゴシック" pitchFamily="34" charset="-128"/>
              </a:rPr>
              <a:t>Serving Yamhill County Since 1983</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p:txBody>
          <a:bodyPr/>
          <a:lstStyle/>
          <a:p>
            <a:r>
              <a:rPr lang="en-US" smtClean="0">
                <a:solidFill>
                  <a:srgbClr val="000090"/>
                </a:solidFill>
                <a:latin typeface="Georgia" pitchFamily="18" charset="0"/>
              </a:rPr>
              <a:t>LCS Programs for Children 0-5</a:t>
            </a:r>
          </a:p>
        </p:txBody>
      </p:sp>
      <p:sp>
        <p:nvSpPr>
          <p:cNvPr id="105475" name="Rectangle 3"/>
          <p:cNvSpPr>
            <a:spLocks noGrp="1"/>
          </p:cNvSpPr>
          <p:nvPr>
            <p:ph type="body" idx="4294967295"/>
          </p:nvPr>
        </p:nvSpPr>
        <p:spPr/>
        <p:txBody>
          <a:bodyPr/>
          <a:lstStyle/>
          <a:p>
            <a:pPr lvl="3" eaLnBrk="1" hangingPunct="1">
              <a:buClr>
                <a:srgbClr val="FFCC00"/>
              </a:buClr>
              <a:buFont typeface="Symbol" pitchFamily="18" charset="2"/>
              <a:buNone/>
            </a:pPr>
            <a:r>
              <a:rPr lang="en-US" sz="2400" b="1" i="1" smtClean="0">
                <a:solidFill>
                  <a:srgbClr val="000000"/>
                </a:solidFill>
                <a:latin typeface="Georgia" pitchFamily="18" charset="0"/>
              </a:rPr>
              <a:t>Mothers and Babies Course</a:t>
            </a:r>
            <a:r>
              <a:rPr lang="en-US" sz="3200" i="1" smtClean="0">
                <a:solidFill>
                  <a:srgbClr val="000000"/>
                </a:solidFill>
                <a:latin typeface="Georgia" pitchFamily="18" charset="0"/>
              </a:rPr>
              <a:t> </a:t>
            </a:r>
          </a:p>
          <a:p>
            <a:pPr lvl="3" eaLnBrk="1" hangingPunct="1">
              <a:buClr>
                <a:srgbClr val="660033"/>
              </a:buClr>
              <a:buFont typeface="Symbol" pitchFamily="18" charset="2"/>
              <a:buChar char="·"/>
            </a:pPr>
            <a:r>
              <a:rPr lang="en-US" sz="1800" smtClean="0">
                <a:solidFill>
                  <a:srgbClr val="000000"/>
                </a:solidFill>
                <a:latin typeface="Georgia" pitchFamily="18" charset="0"/>
              </a:rPr>
              <a:t>Targeting mothers of children prenatal to 3 at risk for developing post partum depression.</a:t>
            </a:r>
            <a:r>
              <a:rPr lang="en-US" sz="1800" i="1" smtClean="0">
                <a:solidFill>
                  <a:srgbClr val="000000"/>
                </a:solidFill>
                <a:latin typeface="Georgia" pitchFamily="18" charset="0"/>
              </a:rPr>
              <a:t>  </a:t>
            </a:r>
            <a:r>
              <a:rPr lang="en-US" sz="1800" i="1" smtClean="0">
                <a:solidFill>
                  <a:srgbClr val="660033"/>
                </a:solidFill>
                <a:latin typeface="Georgia" pitchFamily="18" charset="0"/>
              </a:rPr>
              <a:t>Food, childcare and transportation are provided</a:t>
            </a:r>
          </a:p>
          <a:p>
            <a:pPr lvl="3" eaLnBrk="1" hangingPunct="1">
              <a:buClr>
                <a:srgbClr val="FFCC00"/>
              </a:buClr>
              <a:buSzPct val="75000"/>
              <a:buFontTx/>
              <a:buNone/>
            </a:pPr>
            <a:r>
              <a:rPr lang="en-US" sz="2400" b="1" i="1" smtClean="0">
                <a:solidFill>
                  <a:srgbClr val="000000"/>
                </a:solidFill>
                <a:latin typeface="Georgia" pitchFamily="18" charset="0"/>
              </a:rPr>
              <a:t>Strengthening Families Program</a:t>
            </a:r>
            <a:r>
              <a:rPr lang="en-US" sz="3200" b="1" i="1" smtClean="0">
                <a:solidFill>
                  <a:srgbClr val="000000"/>
                </a:solidFill>
                <a:latin typeface="Georgia" pitchFamily="18" charset="0"/>
              </a:rPr>
              <a:t> </a:t>
            </a:r>
            <a:endParaRPr lang="en-US" sz="2400" b="1" i="1" smtClean="0">
              <a:solidFill>
                <a:srgbClr val="000000"/>
              </a:solidFill>
              <a:latin typeface="Georgia" pitchFamily="18" charset="0"/>
            </a:endParaRPr>
          </a:p>
          <a:p>
            <a:pPr lvl="3" eaLnBrk="1" hangingPunct="1">
              <a:buClr>
                <a:srgbClr val="660033"/>
              </a:buClr>
              <a:buFont typeface="Symbol" pitchFamily="18" charset="2"/>
              <a:buChar char="·"/>
            </a:pPr>
            <a:r>
              <a:rPr lang="en-US" sz="1800" smtClean="0">
                <a:solidFill>
                  <a:srgbClr val="000000"/>
                </a:solidFill>
                <a:latin typeface="Georgia" pitchFamily="18" charset="0"/>
              </a:rPr>
              <a:t>We offer over 20 parenting class throughout the county.  These evidenced-based classes reduce negative social indicators (chemical dependency, dropout rates, conduct disorders, juvenile delinquency) in children whose parents take the class. </a:t>
            </a:r>
            <a:r>
              <a:rPr lang="en-US" sz="1800" i="1" smtClean="0">
                <a:solidFill>
                  <a:srgbClr val="660033"/>
                </a:solidFill>
                <a:latin typeface="Georgia" pitchFamily="18" charset="0"/>
              </a:rPr>
              <a:t>Food, childcare and additional incentives may be provided</a:t>
            </a:r>
            <a:r>
              <a:rPr lang="en-US" smtClean="0">
                <a:solidFill>
                  <a:srgbClr val="000000"/>
                </a:solidFill>
                <a:latin typeface="Georgia" pitchFamily="18" charset="0"/>
              </a:rPr>
              <a:t> </a:t>
            </a:r>
          </a:p>
          <a:p>
            <a:pPr lvl="3" eaLnBrk="1" hangingPunct="1">
              <a:buClr>
                <a:srgbClr val="660033"/>
              </a:buClr>
              <a:buFont typeface="Symbol" pitchFamily="18" charset="2"/>
              <a:buNone/>
            </a:pPr>
            <a:r>
              <a:rPr lang="en-US" sz="2400" b="1" i="1" smtClean="0">
                <a:solidFill>
                  <a:srgbClr val="000000"/>
                </a:solidFill>
                <a:latin typeface="Georgia" pitchFamily="18" charset="0"/>
              </a:rPr>
              <a:t>Parenting Traumatized Children Seminar</a:t>
            </a:r>
          </a:p>
          <a:p>
            <a:pPr lvl="3" eaLnBrk="1" hangingPunct="1">
              <a:buClr>
                <a:srgbClr val="660033"/>
              </a:buClr>
              <a:buFontTx/>
              <a:buChar char="•"/>
            </a:pPr>
            <a:r>
              <a:rPr lang="en-US" sz="1800" smtClean="0">
                <a:solidFill>
                  <a:srgbClr val="000000"/>
                </a:solidFill>
                <a:latin typeface="Georgia" pitchFamily="18" charset="0"/>
              </a:rPr>
              <a:t>Designed to equip caregivers of children who have experienced trauma with skills and strategies to support the child’s unique needs.</a:t>
            </a:r>
            <a:endParaRPr lang="en-US" smtClean="0">
              <a:solidFill>
                <a:srgbClr val="000000"/>
              </a:solidFill>
              <a:latin typeface="Georgia" pitchFamily="18" charset="0"/>
            </a:endParaRPr>
          </a:p>
          <a:p>
            <a:endParaRPr lang="en-US" sz="2000" smtClean="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p:txBody>
          <a:bodyPr/>
          <a:lstStyle/>
          <a:p>
            <a:pPr eaLnBrk="1" hangingPunct="1"/>
            <a:r>
              <a:rPr lang="en-US" smtClean="0">
                <a:solidFill>
                  <a:srgbClr val="000090"/>
                </a:solidFill>
                <a:latin typeface="Georgia" pitchFamily="18" charset="0"/>
              </a:rPr>
              <a:t>LCS Programs for Children 0-5</a:t>
            </a:r>
          </a:p>
        </p:txBody>
      </p:sp>
      <p:sp>
        <p:nvSpPr>
          <p:cNvPr id="106499" name="Rectangle 3"/>
          <p:cNvSpPr>
            <a:spLocks noGrp="1" noChangeArrowheads="1"/>
          </p:cNvSpPr>
          <p:nvPr>
            <p:ph sz="quarter" idx="4294967295"/>
          </p:nvPr>
        </p:nvSpPr>
        <p:spPr>
          <a:xfrm>
            <a:off x="303213" y="1527175"/>
            <a:ext cx="8502650" cy="4572000"/>
          </a:xfrm>
        </p:spPr>
        <p:txBody>
          <a:bodyPr/>
          <a:lstStyle/>
          <a:p>
            <a:pPr lvl="1" eaLnBrk="1" hangingPunct="1">
              <a:buClr>
                <a:srgbClr val="FFCC00"/>
              </a:buClr>
              <a:buFont typeface="Symbol" pitchFamily="18" charset="2"/>
              <a:buChar char="·"/>
            </a:pPr>
            <a:r>
              <a:rPr lang="en-US" sz="2800" b="1" i="1" smtClean="0">
                <a:solidFill>
                  <a:srgbClr val="000000"/>
                </a:solidFill>
                <a:latin typeface="Georgia" pitchFamily="18" charset="0"/>
              </a:rPr>
              <a:t>Family and individual counseling</a:t>
            </a:r>
          </a:p>
          <a:p>
            <a:pPr lvl="1" eaLnBrk="1" hangingPunct="1">
              <a:buClr>
                <a:srgbClr val="FFCC00"/>
              </a:buClr>
              <a:buFont typeface="Symbol" pitchFamily="18" charset="2"/>
              <a:buChar char="·"/>
            </a:pPr>
            <a:r>
              <a:rPr lang="en-US" sz="2800" i="1" smtClean="0">
                <a:solidFill>
                  <a:srgbClr val="000000"/>
                </a:solidFill>
                <a:latin typeface="Georgia" pitchFamily="18" charset="0"/>
              </a:rPr>
              <a:t> </a:t>
            </a:r>
            <a:r>
              <a:rPr lang="en-US" sz="2800" b="1" i="1" smtClean="0">
                <a:solidFill>
                  <a:srgbClr val="000000"/>
                </a:solidFill>
                <a:latin typeface="Georgia" pitchFamily="18" charset="0"/>
              </a:rPr>
              <a:t>Medication management  </a:t>
            </a:r>
          </a:p>
          <a:p>
            <a:pPr lvl="2" eaLnBrk="1" hangingPunct="1">
              <a:buFont typeface="Symbol" pitchFamily="18" charset="2"/>
              <a:buNone/>
            </a:pPr>
            <a:endParaRPr lang="en-US" sz="1800" smtClean="0">
              <a:solidFill>
                <a:srgbClr val="000000"/>
              </a:solidFill>
              <a:latin typeface="Georgia" pitchFamily="18" charset="0"/>
            </a:endParaRPr>
          </a:p>
          <a:p>
            <a:pPr lvl="2" eaLnBrk="1" hangingPunct="1">
              <a:buClr>
                <a:srgbClr val="660033"/>
              </a:buClr>
              <a:buFont typeface="Symbol" pitchFamily="18" charset="2"/>
              <a:buChar char="·"/>
            </a:pPr>
            <a:r>
              <a:rPr lang="en-US" sz="2400" smtClean="0">
                <a:solidFill>
                  <a:srgbClr val="000000"/>
                </a:solidFill>
                <a:latin typeface="Georgia" pitchFamily="18" charset="0"/>
              </a:rPr>
              <a:t>Our multi-disciplinary team, including  Child Psychiatrists, Psychologists, and mental health therapists work with a variety of family and mental health disorders. We coordinate our services with Primary Care providers whenever possible.</a:t>
            </a:r>
          </a:p>
          <a:p>
            <a:pPr eaLnBrk="1" hangingPunct="1">
              <a:buFont typeface="Wingdings 2" pitchFamily="18" charset="2"/>
              <a:buNone/>
            </a:pPr>
            <a:endParaRPr lang="en-US" sz="2000" smtClean="0">
              <a:latin typeface="Georgia"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304800" y="228600"/>
            <a:ext cx="8534400" cy="758825"/>
          </a:xfrm>
        </p:spPr>
        <p:txBody>
          <a:bodyPr/>
          <a:lstStyle/>
          <a:p>
            <a:pPr eaLnBrk="1" hangingPunct="1"/>
            <a:r>
              <a:rPr lang="en-US" smtClean="0">
                <a:solidFill>
                  <a:srgbClr val="000090"/>
                </a:solidFill>
                <a:latin typeface="Georgia" pitchFamily="18" charset="0"/>
              </a:rPr>
              <a:t>How to Refer? </a:t>
            </a:r>
          </a:p>
        </p:txBody>
      </p:sp>
      <p:sp>
        <p:nvSpPr>
          <p:cNvPr id="107523" name="Rectangle 3"/>
          <p:cNvSpPr>
            <a:spLocks noGrp="1" noChangeArrowheads="1"/>
          </p:cNvSpPr>
          <p:nvPr>
            <p:ph sz="quarter" idx="4294967295"/>
          </p:nvPr>
        </p:nvSpPr>
        <p:spPr>
          <a:xfrm>
            <a:off x="303213" y="1527175"/>
            <a:ext cx="8502650" cy="4572000"/>
          </a:xfrm>
        </p:spPr>
        <p:txBody>
          <a:bodyPr/>
          <a:lstStyle/>
          <a:p>
            <a:pPr eaLnBrk="1" hangingPunct="1">
              <a:buClr>
                <a:srgbClr val="FFCC00"/>
              </a:buClr>
              <a:buFont typeface="Wingdings 2" pitchFamily="18" charset="2"/>
              <a:buChar char=""/>
            </a:pPr>
            <a:r>
              <a:rPr lang="en-US" b="1" i="1" smtClean="0">
                <a:solidFill>
                  <a:srgbClr val="000000"/>
                </a:solidFill>
                <a:latin typeface="Georgia" pitchFamily="18" charset="0"/>
              </a:rPr>
              <a:t>We provide prevention services and mental health counseling covered by OHP.</a:t>
            </a:r>
          </a:p>
          <a:p>
            <a:pPr eaLnBrk="1" hangingPunct="1">
              <a:buClr>
                <a:srgbClr val="FFCC00"/>
              </a:buClr>
              <a:buFont typeface="Wingdings 2" pitchFamily="18" charset="2"/>
              <a:buChar char=""/>
            </a:pPr>
            <a:r>
              <a:rPr lang="en-US" b="1" i="1" smtClean="0">
                <a:solidFill>
                  <a:srgbClr val="000000"/>
                </a:solidFill>
                <a:latin typeface="Georgia" pitchFamily="18" charset="0"/>
              </a:rPr>
              <a:t>All parenting classes are free of charge </a:t>
            </a:r>
          </a:p>
          <a:p>
            <a:pPr eaLnBrk="1" hangingPunct="1">
              <a:buClr>
                <a:srgbClr val="FFCC00"/>
              </a:buClr>
              <a:buFont typeface="Wingdings 2" pitchFamily="18" charset="2"/>
              <a:buChar char=""/>
            </a:pPr>
            <a:r>
              <a:rPr lang="en-US" b="1" i="1" smtClean="0">
                <a:solidFill>
                  <a:srgbClr val="000000"/>
                </a:solidFill>
                <a:latin typeface="Georgia" pitchFamily="18" charset="0"/>
              </a:rPr>
              <a:t>Call our office or fax over a referral form</a:t>
            </a:r>
          </a:p>
          <a:p>
            <a:pPr algn="ctr" eaLnBrk="1" hangingPunct="1">
              <a:buFontTx/>
              <a:buNone/>
            </a:pPr>
            <a:endParaRPr lang="en-US" i="1" smtClean="0">
              <a:solidFill>
                <a:srgbClr val="000080"/>
              </a:solidFill>
              <a:latin typeface="Georgia" pitchFamily="18" charset="0"/>
              <a:ea typeface="Arial Unicode MS" pitchFamily="34" charset="-128"/>
              <a:cs typeface="Arial Unicode MS" pitchFamily="34" charset="-128"/>
            </a:endParaRPr>
          </a:p>
          <a:p>
            <a:pPr algn="ctr" eaLnBrk="1" hangingPunct="1">
              <a:buFontTx/>
              <a:buNone/>
            </a:pPr>
            <a:r>
              <a:rPr lang="en-US" i="1" smtClean="0">
                <a:solidFill>
                  <a:srgbClr val="000080"/>
                </a:solidFill>
                <a:latin typeface="Georgia" pitchFamily="18" charset="0"/>
                <a:ea typeface="Arial Unicode MS" pitchFamily="34" charset="-128"/>
                <a:cs typeface="Arial Unicode MS" pitchFamily="34" charset="-128"/>
              </a:rPr>
              <a:t>617 NE Davis St.</a:t>
            </a:r>
            <a:endParaRPr lang="en-US" i="1" smtClean="0">
              <a:solidFill>
                <a:srgbClr val="000000"/>
              </a:solidFill>
              <a:latin typeface="Georgia" pitchFamily="18" charset="0"/>
              <a:ea typeface="Arial Unicode MS" pitchFamily="34" charset="-128"/>
              <a:cs typeface="Arial Unicode MS" pitchFamily="34" charset="-128"/>
            </a:endParaRPr>
          </a:p>
          <a:p>
            <a:pPr algn="ctr" eaLnBrk="1" hangingPunct="1">
              <a:buFontTx/>
              <a:buNone/>
            </a:pPr>
            <a:r>
              <a:rPr lang="en-US" i="1" smtClean="0">
                <a:solidFill>
                  <a:srgbClr val="000080"/>
                </a:solidFill>
                <a:latin typeface="Georgia" pitchFamily="18" charset="0"/>
                <a:ea typeface="Arial Unicode MS" pitchFamily="34" charset="-128"/>
                <a:cs typeface="Arial Unicode MS" pitchFamily="34" charset="-128"/>
              </a:rPr>
              <a:t>McMinnville, OR 97128</a:t>
            </a:r>
            <a:endParaRPr lang="en-US" i="1" smtClean="0">
              <a:solidFill>
                <a:srgbClr val="000000"/>
              </a:solidFill>
              <a:latin typeface="Georgia" pitchFamily="18" charset="0"/>
              <a:ea typeface="Arial Unicode MS" pitchFamily="34" charset="-128"/>
              <a:cs typeface="Arial Unicode MS" pitchFamily="34" charset="-128"/>
            </a:endParaRPr>
          </a:p>
          <a:p>
            <a:pPr algn="ctr" eaLnBrk="1" hangingPunct="1">
              <a:buFontTx/>
              <a:buNone/>
            </a:pPr>
            <a:r>
              <a:rPr lang="en-US" i="1" smtClean="0">
                <a:solidFill>
                  <a:srgbClr val="000080"/>
                </a:solidFill>
                <a:latin typeface="Georgia" pitchFamily="18" charset="0"/>
                <a:ea typeface="Arial Unicode MS" pitchFamily="34" charset="-128"/>
                <a:cs typeface="Arial Unicode MS" pitchFamily="34" charset="-128"/>
              </a:rPr>
              <a:t>Phone: 503) 472-4020   </a:t>
            </a:r>
            <a:endParaRPr lang="en-US" i="1" smtClean="0">
              <a:solidFill>
                <a:srgbClr val="000000"/>
              </a:solidFill>
              <a:latin typeface="Georgia" pitchFamily="18" charset="0"/>
              <a:ea typeface="Arial Unicode MS" pitchFamily="34" charset="-128"/>
              <a:cs typeface="Arial Unicode MS" pitchFamily="34" charset="-128"/>
            </a:endParaRPr>
          </a:p>
          <a:p>
            <a:pPr algn="ctr" eaLnBrk="1" hangingPunct="1">
              <a:buFontTx/>
              <a:buNone/>
            </a:pPr>
            <a:r>
              <a:rPr lang="en-US" i="1" smtClean="0">
                <a:solidFill>
                  <a:srgbClr val="000080"/>
                </a:solidFill>
                <a:latin typeface="Georgia" pitchFamily="18" charset="0"/>
              </a:rPr>
              <a:t>Fax: (503) 472-8630</a:t>
            </a:r>
            <a:r>
              <a:rPr lang="en-US" i="1" smtClean="0">
                <a:solidFill>
                  <a:srgbClr val="000000"/>
                </a:solidFill>
                <a:latin typeface="Georgia" pitchFamily="18" charset="0"/>
              </a:rPr>
              <a:t> </a:t>
            </a:r>
          </a:p>
          <a:p>
            <a:pPr eaLnBrk="1" hangingPunct="1">
              <a:buFontTx/>
              <a:buNone/>
            </a:pPr>
            <a:endParaRPr lang="en-US" smtClean="0">
              <a:latin typeface="Georgia"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p:txBody>
          <a:bodyPr/>
          <a:lstStyle/>
          <a:p>
            <a:r>
              <a:rPr lang="en-US" smtClean="0">
                <a:solidFill>
                  <a:srgbClr val="000099"/>
                </a:solidFill>
              </a:rPr>
              <a:t>Chehalem Counseling Center Programs</a:t>
            </a:r>
            <a:r>
              <a:rPr lang="en-US" smtClean="0"/>
              <a:t> 	</a:t>
            </a:r>
          </a:p>
        </p:txBody>
      </p:sp>
      <p:sp>
        <p:nvSpPr>
          <p:cNvPr id="40963" name="Rectangle 3"/>
          <p:cNvSpPr>
            <a:spLocks noGrp="1"/>
          </p:cNvSpPr>
          <p:nvPr>
            <p:ph type="body" idx="1"/>
          </p:nvPr>
        </p:nvSpPr>
        <p:spPr/>
        <p:txBody>
          <a:bodyPr/>
          <a:lstStyle/>
          <a:p>
            <a:r>
              <a:rPr lang="en-US" smtClean="0"/>
              <a:t>Child, Adolescent, Family, Couples, and Individual Counseling</a:t>
            </a:r>
          </a:p>
          <a:p>
            <a:pPr lvl="1"/>
            <a:r>
              <a:rPr lang="en-US" smtClean="0">
                <a:solidFill>
                  <a:schemeClr val="tx1"/>
                </a:solidFill>
              </a:rPr>
              <a:t>2 Licensed Psychologists, 4 QMHPS</a:t>
            </a:r>
          </a:p>
          <a:p>
            <a:pPr lvl="1"/>
            <a:r>
              <a:rPr lang="en-US" smtClean="0">
                <a:solidFill>
                  <a:schemeClr val="tx1"/>
                </a:solidFill>
              </a:rPr>
              <a:t>Reduced Sliding Scale for those who qualify</a:t>
            </a:r>
          </a:p>
          <a:p>
            <a:pPr lvl="1"/>
            <a:r>
              <a:rPr lang="en-US" smtClean="0">
                <a:solidFill>
                  <a:schemeClr val="tx1"/>
                </a:solidFill>
              </a:rPr>
              <a:t>Bill most major insurance plans</a:t>
            </a:r>
          </a:p>
          <a:p>
            <a:r>
              <a:rPr lang="en-US" smtClean="0"/>
              <a:t>Medication Management </a:t>
            </a:r>
          </a:p>
          <a:p>
            <a:pPr lvl="1"/>
            <a:r>
              <a:rPr lang="en-US" smtClean="0">
                <a:solidFill>
                  <a:schemeClr val="tx1"/>
                </a:solidFill>
              </a:rPr>
              <a:t>Professional Mental Health Nurse Practitioner </a:t>
            </a:r>
          </a:p>
          <a:p>
            <a:pPr lvl="1"/>
            <a:r>
              <a:rPr lang="en-US" smtClean="0">
                <a:solidFill>
                  <a:schemeClr val="tx1"/>
                </a:solidFill>
              </a:rPr>
              <a:t>Patient Assistant Program</a:t>
            </a:r>
          </a:p>
          <a:p>
            <a:r>
              <a:rPr lang="en-US" smtClean="0"/>
              <a:t>Assessments and Testing </a:t>
            </a:r>
          </a:p>
          <a:p>
            <a:r>
              <a:rPr lang="en-US" smtClean="0"/>
              <a:t>Supervised Visitation/Exchanges</a:t>
            </a:r>
          </a:p>
          <a:p>
            <a:pPr>
              <a:buFont typeface="Wingdings 2" pitchFamily="18" charset="2"/>
              <a:buNone/>
            </a:pPr>
            <a:endParaRPr lang="en-US" smtClean="0"/>
          </a:p>
          <a:p>
            <a:endParaRPr lang="en-US"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p:cNvSpPr>
          <p:nvPr>
            <p:ph type="body" idx="4294967295"/>
          </p:nvPr>
        </p:nvSpPr>
        <p:spPr>
          <a:xfrm>
            <a:off x="381000" y="1676400"/>
            <a:ext cx="8534400" cy="4598988"/>
          </a:xfrm>
        </p:spPr>
        <p:txBody>
          <a:bodyPr/>
          <a:lstStyle/>
          <a:p>
            <a:pPr>
              <a:buFont typeface="Wingdings 2" pitchFamily="18" charset="2"/>
              <a:buNone/>
            </a:pPr>
            <a:endParaRPr lang="en-US" sz="2300" smtClean="0">
              <a:latin typeface="Georgia" pitchFamily="18" charset="0"/>
            </a:endParaRPr>
          </a:p>
          <a:p>
            <a:pPr algn="ctr">
              <a:buFont typeface="Wingdings 2" pitchFamily="18" charset="2"/>
              <a:buNone/>
            </a:pPr>
            <a:r>
              <a:rPr lang="en-US" sz="4400" smtClean="0">
                <a:latin typeface="Georgia" pitchFamily="18" charset="0"/>
              </a:rPr>
              <a:t>Counseling for Children, Youth and Families</a:t>
            </a:r>
          </a:p>
          <a:p>
            <a:pPr>
              <a:buFont typeface="Wingdings 2" pitchFamily="18" charset="2"/>
              <a:buNone/>
            </a:pPr>
            <a:endParaRPr lang="en-US" sz="2300" smtClean="0">
              <a:latin typeface="Georgia" pitchFamily="18" charset="0"/>
            </a:endParaRPr>
          </a:p>
          <a:p>
            <a:pPr algn="ctr">
              <a:buFont typeface="Wingdings 2" pitchFamily="18" charset="2"/>
              <a:buNone/>
            </a:pPr>
            <a:r>
              <a:rPr lang="en-US" sz="3200" smtClean="0">
                <a:latin typeface="Georgia" pitchFamily="18" charset="0"/>
              </a:rPr>
              <a:t>Screening, assessment and treatment </a:t>
            </a:r>
          </a:p>
          <a:p>
            <a:pPr>
              <a:buFont typeface="Wingdings 2" pitchFamily="18" charset="2"/>
              <a:buNone/>
            </a:pPr>
            <a:endParaRPr lang="en-US" sz="2300" smtClean="0">
              <a:latin typeface="Georgia" pitchFamily="18" charset="0"/>
            </a:endParaRPr>
          </a:p>
          <a:p>
            <a:pPr algn="ctr">
              <a:buFont typeface="Wingdings 2" pitchFamily="18" charset="2"/>
              <a:buNone/>
            </a:pPr>
            <a:r>
              <a:rPr lang="en-US" sz="2300" smtClean="0">
                <a:latin typeface="Georgia" pitchFamily="18" charset="0"/>
              </a:rPr>
              <a:t>Services in Newberg and McMinnville</a:t>
            </a:r>
          </a:p>
        </p:txBody>
      </p:sp>
      <p:sp>
        <p:nvSpPr>
          <p:cNvPr id="130051" name="Rectangle 3"/>
          <p:cNvSpPr>
            <a:spLocks noChangeArrowheads="1"/>
          </p:cNvSpPr>
          <p:nvPr/>
        </p:nvSpPr>
        <p:spPr bwMode="auto">
          <a:xfrm>
            <a:off x="1676400" y="381000"/>
            <a:ext cx="6400800" cy="708025"/>
          </a:xfrm>
          <a:prstGeom prst="rect">
            <a:avLst/>
          </a:prstGeom>
          <a:noFill/>
          <a:ln w="9525">
            <a:noFill/>
            <a:miter lim="800000"/>
            <a:headEnd/>
            <a:tailEnd/>
          </a:ln>
        </p:spPr>
        <p:txBody>
          <a:bodyPr>
            <a:spAutoFit/>
          </a:bodyPr>
          <a:lstStyle/>
          <a:p>
            <a:pPr algn="l"/>
            <a:r>
              <a:rPr lang="en-US" sz="2000" b="1">
                <a:solidFill>
                  <a:srgbClr val="000099"/>
                </a:solidFill>
                <a:latin typeface="Georgia" pitchFamily="18" charset="0"/>
              </a:rPr>
              <a:t>Yamhill County Health &amp; Human Services</a:t>
            </a:r>
          </a:p>
          <a:p>
            <a:pPr algn="l"/>
            <a:r>
              <a:rPr lang="en-US" sz="2000" b="1">
                <a:solidFill>
                  <a:srgbClr val="000099"/>
                </a:solidFill>
                <a:latin typeface="Georgia" pitchFamily="18" charset="0"/>
              </a:rPr>
              <a:t>Family &amp; Youth Programs</a:t>
            </a:r>
          </a:p>
        </p:txBody>
      </p:sp>
      <p:pic>
        <p:nvPicPr>
          <p:cNvPr id="130052" name="Picture 3"/>
          <p:cNvPicPr>
            <a:picLocks noChangeAspect="1" noChangeArrowheads="1"/>
          </p:cNvPicPr>
          <p:nvPr/>
        </p:nvPicPr>
        <p:blipFill>
          <a:blip r:embed="rId2"/>
          <a:srcRect/>
          <a:stretch>
            <a:fillRect/>
          </a:stretch>
        </p:blipFill>
        <p:spPr bwMode="auto">
          <a:xfrm>
            <a:off x="381000" y="228600"/>
            <a:ext cx="990600" cy="99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p:cNvSpPr>
          <p:nvPr>
            <p:ph type="body" idx="4294967295"/>
          </p:nvPr>
        </p:nvSpPr>
        <p:spPr>
          <a:xfrm>
            <a:off x="304800" y="1600200"/>
            <a:ext cx="8534400" cy="4598988"/>
          </a:xfrm>
        </p:spPr>
        <p:txBody>
          <a:bodyPr/>
          <a:lstStyle/>
          <a:p>
            <a:pPr>
              <a:defRPr/>
            </a:pPr>
            <a:r>
              <a:rPr lang="en-US" sz="2400" b="1" dirty="0" smtClean="0">
                <a:latin typeface="Georgia" pitchFamily="18" charset="0"/>
              </a:rPr>
              <a:t>Mental health therapy </a:t>
            </a:r>
            <a:r>
              <a:rPr lang="en-US" sz="1800" b="1" dirty="0" smtClean="0">
                <a:latin typeface="Georgia" pitchFamily="18" charset="0"/>
              </a:rPr>
              <a:t>for children and their families </a:t>
            </a:r>
          </a:p>
          <a:p>
            <a:pPr lvl="1">
              <a:defRPr/>
            </a:pPr>
            <a:r>
              <a:rPr lang="en-US" sz="2000" dirty="0" smtClean="0">
                <a:latin typeface="Georgia" pitchFamily="18" charset="0"/>
              </a:rPr>
              <a:t>with Oregon Health Plan insurance</a:t>
            </a:r>
          </a:p>
          <a:p>
            <a:pPr marL="273050" lvl="1">
              <a:buClr>
                <a:schemeClr val="accent1"/>
              </a:buClr>
              <a:buSzPct val="85000"/>
              <a:buFont typeface="Wingdings 2" pitchFamily="18" charset="2"/>
              <a:buChar char=""/>
              <a:defRPr/>
            </a:pPr>
            <a:r>
              <a:rPr lang="en-US" sz="2400" b="1" dirty="0" smtClean="0">
                <a:solidFill>
                  <a:schemeClr val="tx1"/>
                </a:solidFill>
                <a:latin typeface="Georgia" pitchFamily="18" charset="0"/>
              </a:rPr>
              <a:t>Collaborative Problem Solving (CPS)</a:t>
            </a:r>
          </a:p>
          <a:p>
            <a:pPr marL="547687" lvl="2">
              <a:buClr>
                <a:schemeClr val="accent1"/>
              </a:buClr>
              <a:buSzPct val="85000"/>
              <a:buFont typeface="Wingdings 2" pitchFamily="18" charset="2"/>
              <a:buChar char=""/>
              <a:defRPr/>
            </a:pPr>
            <a:r>
              <a:rPr lang="en-US" dirty="0" smtClean="0">
                <a:solidFill>
                  <a:schemeClr val="tx2"/>
                </a:solidFill>
                <a:latin typeface="Georgia" pitchFamily="18" charset="0"/>
              </a:rPr>
              <a:t>support for parents through classes and </a:t>
            </a:r>
            <a:r>
              <a:rPr lang="en-US" sz="1800" dirty="0" smtClean="0">
                <a:solidFill>
                  <a:schemeClr val="tx2"/>
                </a:solidFill>
                <a:latin typeface="Georgia" pitchFamily="18" charset="0"/>
              </a:rPr>
              <a:t>groups/Newberg &amp; McMinnville</a:t>
            </a:r>
          </a:p>
          <a:p>
            <a:pPr>
              <a:defRPr/>
            </a:pPr>
            <a:r>
              <a:rPr lang="en-US" sz="2400" b="1" dirty="0" smtClean="0">
                <a:latin typeface="Georgia" pitchFamily="18" charset="0"/>
              </a:rPr>
              <a:t>Drug and alcohol services </a:t>
            </a:r>
          </a:p>
          <a:p>
            <a:pPr lvl="1">
              <a:defRPr/>
            </a:pPr>
            <a:r>
              <a:rPr lang="en-US" dirty="0" smtClean="0">
                <a:latin typeface="Georgia" pitchFamily="18" charset="0"/>
              </a:rPr>
              <a:t>Groups and individual services; family support</a:t>
            </a:r>
          </a:p>
          <a:p>
            <a:pPr>
              <a:defRPr/>
            </a:pPr>
            <a:r>
              <a:rPr lang="en-US" sz="2400" b="1" dirty="0" smtClean="0">
                <a:latin typeface="Georgia" pitchFamily="18" charset="0"/>
              </a:rPr>
              <a:t>Parent-Child Interaction Services (PCIT) </a:t>
            </a:r>
          </a:p>
          <a:p>
            <a:pPr lvl="1">
              <a:defRPr/>
            </a:pPr>
            <a:r>
              <a:rPr lang="en-US" dirty="0" smtClean="0">
                <a:latin typeface="Georgia" pitchFamily="18" charset="0"/>
              </a:rPr>
              <a:t>Parent coaching with child for children with behavior issues for ages 2 – 7</a:t>
            </a:r>
          </a:p>
          <a:p>
            <a:pPr>
              <a:defRPr/>
            </a:pPr>
            <a:endParaRPr lang="en-US" sz="2300" dirty="0" smtClean="0">
              <a:latin typeface="Georgia" pitchFamily="18" charset="0"/>
            </a:endParaRPr>
          </a:p>
        </p:txBody>
      </p:sp>
      <p:pic>
        <p:nvPicPr>
          <p:cNvPr id="131075" name="Picture 3"/>
          <p:cNvPicPr>
            <a:picLocks noChangeAspect="1" noChangeArrowheads="1"/>
          </p:cNvPicPr>
          <p:nvPr/>
        </p:nvPicPr>
        <p:blipFill>
          <a:blip r:embed="rId2"/>
          <a:srcRect/>
          <a:stretch>
            <a:fillRect/>
          </a:stretch>
        </p:blipFill>
        <p:spPr bwMode="auto">
          <a:xfrm>
            <a:off x="381000" y="228600"/>
            <a:ext cx="990600" cy="990600"/>
          </a:xfrm>
          <a:prstGeom prst="rect">
            <a:avLst/>
          </a:prstGeom>
          <a:noFill/>
          <a:ln w="9525">
            <a:noFill/>
            <a:miter lim="800000"/>
            <a:headEnd/>
            <a:tailEnd/>
          </a:ln>
        </p:spPr>
      </p:pic>
      <p:sp>
        <p:nvSpPr>
          <p:cNvPr id="131076" name="Rectangle 5"/>
          <p:cNvSpPr>
            <a:spLocks noChangeArrowheads="1"/>
          </p:cNvSpPr>
          <p:nvPr/>
        </p:nvSpPr>
        <p:spPr bwMode="auto">
          <a:xfrm>
            <a:off x="1752600" y="228600"/>
            <a:ext cx="5867400" cy="1016000"/>
          </a:xfrm>
          <a:prstGeom prst="rect">
            <a:avLst/>
          </a:prstGeom>
          <a:noFill/>
          <a:ln w="9525">
            <a:noFill/>
            <a:miter lim="800000"/>
            <a:headEnd/>
            <a:tailEnd/>
          </a:ln>
        </p:spPr>
        <p:txBody>
          <a:bodyPr>
            <a:spAutoFit/>
          </a:bodyPr>
          <a:lstStyle/>
          <a:p>
            <a:pPr algn="l"/>
            <a:r>
              <a:rPr lang="en-US" sz="2000" b="1">
                <a:solidFill>
                  <a:srgbClr val="000099"/>
                </a:solidFill>
                <a:latin typeface="Georgia" pitchFamily="18" charset="0"/>
              </a:rPr>
              <a:t>Yamhill County Health &amp; Human Services</a:t>
            </a:r>
          </a:p>
          <a:p>
            <a:pPr algn="l"/>
            <a:r>
              <a:rPr lang="en-US" sz="2000" b="1">
                <a:solidFill>
                  <a:srgbClr val="000099"/>
                </a:solidFill>
                <a:latin typeface="Georgia" pitchFamily="18" charset="0"/>
              </a:rPr>
              <a:t>Family &amp; Youth Programs</a:t>
            </a:r>
          </a:p>
          <a:p>
            <a:pPr algn="l"/>
            <a:endParaRPr lang="en-US" sz="2000" b="1">
              <a:solidFill>
                <a:srgbClr val="000099"/>
              </a:solidFill>
              <a:ea typeface="ＭＳ Ｐゴシック" pitchFamily="34" charset="-128"/>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p:cNvSpPr>
          <p:nvPr>
            <p:ph type="body" idx="4294967295"/>
          </p:nvPr>
        </p:nvSpPr>
        <p:spPr/>
        <p:txBody>
          <a:bodyPr/>
          <a:lstStyle/>
          <a:p>
            <a:pPr algn="ctr" eaLnBrk="1" hangingPunct="1">
              <a:lnSpc>
                <a:spcPct val="90000"/>
              </a:lnSpc>
              <a:buFont typeface="Wingdings 2" pitchFamily="18" charset="2"/>
              <a:buNone/>
            </a:pPr>
            <a:r>
              <a:rPr lang="en-US" sz="3200" b="1" i="1" smtClean="0">
                <a:latin typeface="Georgia" pitchFamily="18" charset="0"/>
              </a:rPr>
              <a:t>How do you Refer?</a:t>
            </a:r>
          </a:p>
          <a:p>
            <a:pPr eaLnBrk="1" hangingPunct="1">
              <a:buClr>
                <a:srgbClr val="FFCC00"/>
              </a:buClr>
              <a:buFont typeface="Arial" pitchFamily="34" charset="0"/>
              <a:buChar char="•"/>
            </a:pPr>
            <a:r>
              <a:rPr lang="en-US" smtClean="0">
                <a:solidFill>
                  <a:srgbClr val="000000"/>
                </a:solidFill>
                <a:latin typeface="Georgia" pitchFamily="18" charset="0"/>
              </a:rPr>
              <a:t>We provide mental health services covered by </a:t>
            </a:r>
            <a:r>
              <a:rPr lang="en-US" b="1" smtClean="0">
                <a:solidFill>
                  <a:srgbClr val="000000"/>
                </a:solidFill>
                <a:latin typeface="Georgia" pitchFamily="18" charset="0"/>
              </a:rPr>
              <a:t>OHP</a:t>
            </a:r>
            <a:r>
              <a:rPr lang="en-US" smtClean="0">
                <a:solidFill>
                  <a:srgbClr val="000000"/>
                </a:solidFill>
                <a:latin typeface="Georgia" pitchFamily="18" charset="0"/>
              </a:rPr>
              <a:t> and some private insurances.</a:t>
            </a:r>
          </a:p>
          <a:p>
            <a:pPr eaLnBrk="1" hangingPunct="1">
              <a:buClr>
                <a:srgbClr val="FFCC00"/>
              </a:buClr>
              <a:buFont typeface="Arial" pitchFamily="34" charset="0"/>
              <a:buChar char="•"/>
            </a:pPr>
            <a:r>
              <a:rPr lang="en-US" i="1" smtClean="0">
                <a:solidFill>
                  <a:srgbClr val="000000"/>
                </a:solidFill>
                <a:latin typeface="Georgia" pitchFamily="18" charset="0"/>
              </a:rPr>
              <a:t>Call our office to schedule an intake</a:t>
            </a:r>
          </a:p>
          <a:p>
            <a:pPr eaLnBrk="1" hangingPunct="1">
              <a:buClr>
                <a:srgbClr val="FFCC00"/>
              </a:buClr>
              <a:buFont typeface="Arial" pitchFamily="34" charset="0"/>
              <a:buChar char="•"/>
            </a:pPr>
            <a:r>
              <a:rPr lang="en-US" smtClean="0">
                <a:solidFill>
                  <a:srgbClr val="000000"/>
                </a:solidFill>
                <a:latin typeface="Georgia" pitchFamily="18" charset="0"/>
              </a:rPr>
              <a:t>Two locations:</a:t>
            </a:r>
          </a:p>
          <a:p>
            <a:pPr lvl="4" eaLnBrk="1" hangingPunct="1">
              <a:buFontTx/>
              <a:buNone/>
            </a:pPr>
            <a:r>
              <a:rPr lang="en-US" sz="2700" smtClean="0">
                <a:solidFill>
                  <a:srgbClr val="000000"/>
                </a:solidFill>
                <a:latin typeface="Georgia" pitchFamily="18" charset="0"/>
              </a:rPr>
              <a:t>McMinnville Office: 420 NE Fifth Street</a:t>
            </a:r>
          </a:p>
          <a:p>
            <a:pPr lvl="4" eaLnBrk="1" hangingPunct="1">
              <a:buFontTx/>
              <a:buNone/>
            </a:pPr>
            <a:r>
              <a:rPr lang="en-US" sz="2400" b="1" smtClean="0">
                <a:solidFill>
                  <a:srgbClr val="000000"/>
                </a:solidFill>
                <a:latin typeface="Georgia" pitchFamily="18" charset="0"/>
              </a:rPr>
              <a:t>Newberg Office: 2251 East Hancock Street</a:t>
            </a:r>
          </a:p>
          <a:p>
            <a:pPr lvl="4" eaLnBrk="1" hangingPunct="1">
              <a:buFontTx/>
              <a:buNone/>
            </a:pPr>
            <a:endParaRPr lang="en-US" sz="2400" b="1" smtClean="0">
              <a:solidFill>
                <a:srgbClr val="000000"/>
              </a:solidFill>
              <a:latin typeface="Georgia" pitchFamily="18" charset="0"/>
            </a:endParaRPr>
          </a:p>
          <a:p>
            <a:pPr lvl="4" eaLnBrk="1" hangingPunct="1">
              <a:buFontTx/>
              <a:buNone/>
            </a:pPr>
            <a:r>
              <a:rPr lang="en-US" sz="2700" smtClean="0">
                <a:latin typeface="Georgia" pitchFamily="18" charset="0"/>
                <a:ea typeface="Arial Unicode MS" pitchFamily="34" charset="-128"/>
                <a:cs typeface="Arial Unicode MS" pitchFamily="34" charset="-128"/>
              </a:rPr>
              <a:t>Phone: </a:t>
            </a:r>
            <a:r>
              <a:rPr lang="en-US" sz="2400" b="1" smtClean="0">
                <a:latin typeface="Georgia" pitchFamily="18" charset="0"/>
                <a:ea typeface="Arial Unicode MS" pitchFamily="34" charset="-128"/>
                <a:cs typeface="Arial Unicode MS" pitchFamily="34" charset="-128"/>
              </a:rPr>
              <a:t>(503) 434-7462  </a:t>
            </a:r>
            <a:r>
              <a:rPr lang="en-US" sz="2700" smtClean="0">
                <a:latin typeface="Georgia" pitchFamily="18" charset="0"/>
                <a:ea typeface="Arial Unicode MS" pitchFamily="34" charset="-128"/>
                <a:cs typeface="Arial Unicode MS" pitchFamily="34" charset="-128"/>
              </a:rPr>
              <a:t>(503) 538-8970</a:t>
            </a:r>
          </a:p>
          <a:p>
            <a:pPr algn="ctr" eaLnBrk="1" hangingPunct="1">
              <a:lnSpc>
                <a:spcPct val="90000"/>
              </a:lnSpc>
              <a:buFont typeface="Wingdings 2" pitchFamily="18" charset="2"/>
              <a:buNone/>
            </a:pPr>
            <a:endParaRPr lang="en-US" sz="3100" i="1" smtClean="0">
              <a:solidFill>
                <a:srgbClr val="000080"/>
              </a:solidFill>
              <a:latin typeface="Georgia" pitchFamily="18" charset="0"/>
            </a:endParaRPr>
          </a:p>
        </p:txBody>
      </p:sp>
      <p:sp>
        <p:nvSpPr>
          <p:cNvPr id="132099" name="Rectangle 3"/>
          <p:cNvSpPr>
            <a:spLocks noChangeArrowheads="1"/>
          </p:cNvSpPr>
          <p:nvPr/>
        </p:nvSpPr>
        <p:spPr bwMode="auto">
          <a:xfrm>
            <a:off x="1524000" y="381000"/>
            <a:ext cx="7239000" cy="708025"/>
          </a:xfrm>
          <a:prstGeom prst="rect">
            <a:avLst/>
          </a:prstGeom>
          <a:noFill/>
          <a:ln w="9525">
            <a:noFill/>
            <a:miter lim="800000"/>
            <a:headEnd/>
            <a:tailEnd/>
          </a:ln>
        </p:spPr>
        <p:txBody>
          <a:bodyPr>
            <a:spAutoFit/>
          </a:bodyPr>
          <a:lstStyle/>
          <a:p>
            <a:pPr algn="l"/>
            <a:r>
              <a:rPr lang="en-US" sz="2000" b="1">
                <a:solidFill>
                  <a:srgbClr val="000099"/>
                </a:solidFill>
                <a:latin typeface="Georgia" pitchFamily="18" charset="0"/>
              </a:rPr>
              <a:t>Yamhill County Health &amp; Human Services</a:t>
            </a:r>
          </a:p>
          <a:p>
            <a:pPr algn="l"/>
            <a:r>
              <a:rPr lang="en-US" sz="2000" b="1">
                <a:solidFill>
                  <a:srgbClr val="000099"/>
                </a:solidFill>
                <a:latin typeface="Georgia" pitchFamily="18" charset="0"/>
              </a:rPr>
              <a:t>Family &amp; Youth Programs</a:t>
            </a:r>
          </a:p>
        </p:txBody>
      </p:sp>
      <p:pic>
        <p:nvPicPr>
          <p:cNvPr id="132100" name="Picture 3"/>
          <p:cNvPicPr>
            <a:picLocks noChangeAspect="1" noChangeArrowheads="1"/>
          </p:cNvPicPr>
          <p:nvPr/>
        </p:nvPicPr>
        <p:blipFill>
          <a:blip r:embed="rId3"/>
          <a:srcRect/>
          <a:stretch>
            <a:fillRect/>
          </a:stretch>
        </p:blipFill>
        <p:spPr bwMode="auto">
          <a:xfrm>
            <a:off x="381000" y="228600"/>
            <a:ext cx="990600" cy="99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914400"/>
            <a:ext cx="7772400" cy="1470025"/>
          </a:xfrm>
        </p:spPr>
        <p:txBody>
          <a:bodyPr anchor="ctr">
            <a:normAutofit/>
          </a:bodyPr>
          <a:lstStyle/>
          <a:p>
            <a:pPr eaLnBrk="1" hangingPunct="1"/>
            <a:r>
              <a:rPr lang="en-US" sz="3200" smtClean="0">
                <a:solidFill>
                  <a:schemeClr val="tx2"/>
                </a:solidFill>
              </a:rPr>
              <a:t>First Step </a:t>
            </a:r>
            <a:br>
              <a:rPr lang="en-US" sz="3200" smtClean="0">
                <a:solidFill>
                  <a:schemeClr val="tx2"/>
                </a:solidFill>
              </a:rPr>
            </a:br>
            <a:r>
              <a:rPr lang="en-US" sz="3200" smtClean="0">
                <a:solidFill>
                  <a:schemeClr val="tx2"/>
                </a:solidFill>
              </a:rPr>
              <a:t>Adolescent Center</a:t>
            </a:r>
            <a:r>
              <a:rPr lang="en-US" sz="3200" smtClean="0"/>
              <a:t/>
            </a:r>
            <a:br>
              <a:rPr lang="en-US" sz="3200" smtClean="0"/>
            </a:br>
            <a:r>
              <a:rPr lang="en-US" sz="1400" smtClean="0"/>
              <a:t>120 A North Everest Rd. Newberg OR. 97132</a:t>
            </a:r>
            <a:br>
              <a:rPr lang="en-US" sz="1400" smtClean="0"/>
            </a:br>
            <a:r>
              <a:rPr lang="en-US" sz="1400" smtClean="0"/>
              <a:t>503-538-7647</a:t>
            </a:r>
            <a:br>
              <a:rPr lang="en-US" sz="1400" smtClean="0"/>
            </a:br>
            <a:r>
              <a:rPr lang="en-US" sz="1400" smtClean="0"/>
              <a:t>www.fsac.net</a:t>
            </a:r>
            <a:br>
              <a:rPr lang="en-US" sz="1400" smtClean="0"/>
            </a:br>
            <a:endParaRPr lang="en-US" sz="1400" smtClean="0"/>
          </a:p>
        </p:txBody>
      </p:sp>
      <p:sp>
        <p:nvSpPr>
          <p:cNvPr id="3" name="Subtitle 2"/>
          <p:cNvSpPr>
            <a:spLocks noGrp="1"/>
          </p:cNvSpPr>
          <p:nvPr>
            <p:ph type="subTitle" idx="4294967295"/>
          </p:nvPr>
        </p:nvSpPr>
        <p:spPr>
          <a:xfrm>
            <a:off x="777875" y="3149600"/>
            <a:ext cx="7664450" cy="2709863"/>
          </a:xfrm>
        </p:spPr>
        <p:txBody>
          <a:bodyPr>
            <a:normAutofit/>
          </a:bodyPr>
          <a:lstStyle/>
          <a:p>
            <a:pPr marL="0" indent="0" algn="ctr" eaLnBrk="1" hangingPunct="1">
              <a:buFont typeface="Wingdings 2" pitchFamily="18" charset="2"/>
              <a:buNone/>
            </a:pPr>
            <a:r>
              <a:rPr lang="en-US" smtClean="0"/>
              <a:t>Adolescent specific </a:t>
            </a:r>
          </a:p>
          <a:p>
            <a:pPr marL="0" indent="0" algn="ctr" eaLnBrk="1" hangingPunct="1">
              <a:buFont typeface="Wingdings 2" pitchFamily="18" charset="2"/>
              <a:buNone/>
            </a:pPr>
            <a:r>
              <a:rPr lang="en-US" smtClean="0"/>
              <a:t>substance abuse/ addiction treatment</a:t>
            </a:r>
          </a:p>
          <a:p>
            <a:pPr marL="0" indent="0" algn="ctr" eaLnBrk="1" hangingPunct="1">
              <a:buFont typeface="Wingdings 2" pitchFamily="18" charset="2"/>
              <a:buNone/>
            </a:pPr>
            <a:endParaRPr lang="en-US" smtClean="0">
              <a:solidFill>
                <a:srgbClr val="898989"/>
              </a:solidFill>
            </a:endParaRPr>
          </a:p>
          <a:p>
            <a:pPr marL="0" indent="0" algn="ctr" eaLnBrk="1" hangingPunct="1">
              <a:buFont typeface="Wingdings 2" pitchFamily="18" charset="2"/>
              <a:buNone/>
            </a:pPr>
            <a:r>
              <a:rPr lang="en-US" sz="2300" i="1" smtClean="0"/>
              <a:t>A healthy lifestyle through recovery</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a:xfrm>
            <a:off x="304800" y="228600"/>
            <a:ext cx="8534400" cy="758825"/>
          </a:xfrm>
        </p:spPr>
        <p:txBody>
          <a:bodyPr anchor="ctr"/>
          <a:lstStyle/>
          <a:p>
            <a:pPr eaLnBrk="1" hangingPunct="1"/>
            <a:r>
              <a:rPr lang="en-US" u="sng" smtClean="0">
                <a:solidFill>
                  <a:schemeClr val="tx2"/>
                </a:solidFill>
              </a:rPr>
              <a:t>Services</a:t>
            </a:r>
          </a:p>
        </p:txBody>
      </p:sp>
      <p:sp>
        <p:nvSpPr>
          <p:cNvPr id="109571" name="Content Placeholder 2"/>
          <p:cNvSpPr>
            <a:spLocks noGrp="1"/>
          </p:cNvSpPr>
          <p:nvPr>
            <p:ph idx="4294967295"/>
          </p:nvPr>
        </p:nvSpPr>
        <p:spPr/>
        <p:txBody>
          <a:bodyPr/>
          <a:lstStyle/>
          <a:p>
            <a:pPr eaLnBrk="1" hangingPunct="1"/>
            <a:r>
              <a:rPr lang="en-US" sz="2300" smtClean="0"/>
              <a:t>MIP diversion class</a:t>
            </a:r>
          </a:p>
          <a:p>
            <a:pPr eaLnBrk="1" hangingPunct="1"/>
            <a:r>
              <a:rPr lang="en-US" sz="2300" smtClean="0"/>
              <a:t>Level 1 outpatient treatment</a:t>
            </a:r>
          </a:p>
          <a:p>
            <a:pPr eaLnBrk="1" hangingPunct="1"/>
            <a:r>
              <a:rPr lang="en-US" sz="2300" smtClean="0"/>
              <a:t>Level 2 intensive outpatient treatment</a:t>
            </a:r>
          </a:p>
          <a:p>
            <a:pPr eaLnBrk="1" hangingPunct="1"/>
            <a:r>
              <a:rPr lang="en-US" sz="2300" smtClean="0"/>
              <a:t>Parent support group 3</a:t>
            </a:r>
            <a:r>
              <a:rPr lang="en-US" sz="2300" baseline="30000" smtClean="0"/>
              <a:t>rd</a:t>
            </a:r>
            <a:r>
              <a:rPr lang="en-US" sz="2300" smtClean="0"/>
              <a:t> Sunday of each month from 4:00 to 5:30 </a:t>
            </a:r>
            <a:r>
              <a:rPr lang="en-US" sz="1800" i="1" smtClean="0"/>
              <a:t>(this is a free service. For more information  refer to the website  </a:t>
            </a:r>
            <a:r>
              <a:rPr lang="en-US" sz="1800" i="1" smtClean="0">
                <a:hlinkClick r:id="rId2"/>
              </a:rPr>
              <a:t>www.fsac.net</a:t>
            </a:r>
            <a:r>
              <a:rPr lang="en-US" sz="1800" i="1" smtClean="0"/>
              <a:t>)</a:t>
            </a:r>
          </a:p>
          <a:p>
            <a:pPr eaLnBrk="1" hangingPunct="1"/>
            <a:endParaRPr lang="en-US" sz="1800" i="1" smtClean="0"/>
          </a:p>
          <a:p>
            <a:pPr algn="ctr" eaLnBrk="1" hangingPunct="1">
              <a:buFont typeface="Wingdings 2" pitchFamily="18" charset="2"/>
              <a:buNone/>
            </a:pPr>
            <a:r>
              <a:rPr lang="en-US" sz="2000" smtClean="0"/>
              <a:t>Individual   -  group  -  family therapy </a:t>
            </a:r>
          </a:p>
          <a:p>
            <a:pPr eaLnBrk="1" hangingPunct="1"/>
            <a:endParaRPr lang="en-US" sz="1800" smtClean="0"/>
          </a:p>
          <a:p>
            <a:pPr algn="ctr" eaLnBrk="1" hangingPunct="1">
              <a:buFont typeface="Wingdings 2" pitchFamily="18" charset="2"/>
              <a:buNone/>
            </a:pPr>
            <a:r>
              <a:rPr lang="en-US" sz="1800" smtClean="0"/>
              <a:t>Oregon Health Plan and most private/group health insurance accepted</a:t>
            </a:r>
          </a:p>
          <a:p>
            <a:pPr eaLnBrk="1" hangingPunct="1">
              <a:buFont typeface="Wingdings 2" pitchFamily="18" charset="2"/>
              <a:buNone/>
            </a:pPr>
            <a:endParaRPr lang="en-US"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1219200"/>
            <a:ext cx="8229600" cy="1143000"/>
          </a:xfrm>
        </p:spPr>
        <p:txBody>
          <a:bodyPr anchor="ctr">
            <a:normAutofit/>
          </a:bodyPr>
          <a:lstStyle/>
          <a:p>
            <a:pPr eaLnBrk="1" hangingPunct="1"/>
            <a:r>
              <a:rPr lang="en-US" sz="2900" smtClean="0">
                <a:solidFill>
                  <a:schemeClr val="tx2"/>
                </a:solidFill>
              </a:rPr>
              <a:t>First Step </a:t>
            </a:r>
            <a:br>
              <a:rPr lang="en-US" sz="2900" smtClean="0">
                <a:solidFill>
                  <a:schemeClr val="tx2"/>
                </a:solidFill>
              </a:rPr>
            </a:br>
            <a:r>
              <a:rPr lang="en-US" sz="2900" smtClean="0">
                <a:solidFill>
                  <a:schemeClr val="tx2"/>
                </a:solidFill>
              </a:rPr>
              <a:t>Adolescent Center</a:t>
            </a:r>
            <a:br>
              <a:rPr lang="en-US" sz="2900" smtClean="0">
                <a:solidFill>
                  <a:schemeClr val="tx2"/>
                </a:solidFill>
              </a:rPr>
            </a:br>
            <a:r>
              <a:rPr lang="en-US" sz="2900" smtClean="0">
                <a:solidFill>
                  <a:schemeClr val="tx2"/>
                </a:solidFill>
              </a:rPr>
              <a:t/>
            </a:r>
            <a:br>
              <a:rPr lang="en-US" sz="2900" smtClean="0">
                <a:solidFill>
                  <a:schemeClr val="tx2"/>
                </a:solidFill>
              </a:rPr>
            </a:br>
            <a:r>
              <a:rPr lang="en-US" sz="1900" smtClean="0"/>
              <a:t>120 A North Everest Rd. Newberg OR 97132</a:t>
            </a:r>
            <a:br>
              <a:rPr lang="en-US" sz="1900" smtClean="0"/>
            </a:br>
            <a:r>
              <a:rPr lang="en-US" sz="1900" smtClean="0"/>
              <a:t>503-538-7647</a:t>
            </a:r>
            <a:br>
              <a:rPr lang="en-US" sz="1900" smtClean="0"/>
            </a:br>
            <a:r>
              <a:rPr lang="en-US" sz="1900" smtClean="0"/>
              <a:t>www.fsac.net</a:t>
            </a:r>
          </a:p>
        </p:txBody>
      </p:sp>
      <p:sp>
        <p:nvSpPr>
          <p:cNvPr id="110595" name="Content Placeholder 2"/>
          <p:cNvSpPr>
            <a:spLocks noGrp="1"/>
          </p:cNvSpPr>
          <p:nvPr>
            <p:ph idx="4294967295"/>
          </p:nvPr>
        </p:nvSpPr>
        <p:spPr>
          <a:xfrm>
            <a:off x="381000" y="4038600"/>
            <a:ext cx="8229600" cy="2133600"/>
          </a:xfrm>
        </p:spPr>
        <p:txBody>
          <a:bodyPr/>
          <a:lstStyle/>
          <a:p>
            <a:pPr algn="ctr" eaLnBrk="1" hangingPunct="1">
              <a:buFont typeface="Wingdings 2" pitchFamily="18" charset="2"/>
              <a:buNone/>
            </a:pPr>
            <a:r>
              <a:rPr lang="en-US" smtClean="0"/>
              <a:t>To schedule an initial evaluation please contact </a:t>
            </a:r>
          </a:p>
          <a:p>
            <a:pPr algn="ctr" eaLnBrk="1" hangingPunct="1">
              <a:buFont typeface="Wingdings 2" pitchFamily="18" charset="2"/>
              <a:buNone/>
            </a:pPr>
            <a:r>
              <a:rPr lang="en-US" smtClean="0"/>
              <a:t>our main office at 503-538-7647.</a:t>
            </a:r>
          </a:p>
          <a:p>
            <a:pPr algn="ctr" eaLnBrk="1" hangingPunct="1">
              <a:buFont typeface="Wingdings 2" pitchFamily="18" charset="2"/>
              <a:buNone/>
            </a:pPr>
            <a:endParaRPr lang="en-US" smtClean="0"/>
          </a:p>
          <a:p>
            <a:pPr algn="ctr" eaLnBrk="1" hangingPunct="1">
              <a:buFont typeface="Wingdings 2" pitchFamily="18" charset="2"/>
              <a:buNone/>
            </a:pPr>
            <a:endParaRPr lang="en-US"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p:cNvSpPr>
          <p:nvPr>
            <p:ph type="title"/>
          </p:nvPr>
        </p:nvSpPr>
        <p:spPr/>
        <p:txBody>
          <a:bodyPr/>
          <a:lstStyle/>
          <a:p>
            <a:r>
              <a:rPr lang="en-US" smtClean="0">
                <a:solidFill>
                  <a:schemeClr val="tx1"/>
                </a:solidFill>
              </a:rPr>
              <a:t>Who we are</a:t>
            </a:r>
            <a:r>
              <a:rPr lang="en-US" smtClean="0"/>
              <a:t> </a:t>
            </a:r>
          </a:p>
        </p:txBody>
      </p:sp>
      <p:sp>
        <p:nvSpPr>
          <p:cNvPr id="111619" name="Text Box 3"/>
          <p:cNvSpPr txBox="1">
            <a:spLocks noChangeArrowheads="1"/>
          </p:cNvSpPr>
          <p:nvPr/>
        </p:nvSpPr>
        <p:spPr bwMode="auto">
          <a:xfrm>
            <a:off x="2209800" y="4495800"/>
            <a:ext cx="4343400" cy="1282700"/>
          </a:xfrm>
          <a:prstGeom prst="rect">
            <a:avLst/>
          </a:prstGeom>
          <a:noFill/>
          <a:ln w="9525">
            <a:noFill/>
            <a:miter lim="800000"/>
            <a:headEnd/>
            <a:tailEnd/>
          </a:ln>
          <a:effectLst/>
        </p:spPr>
        <p:txBody>
          <a:bodyPr>
            <a:spAutoFit/>
          </a:bodyPr>
          <a:lstStyle/>
          <a:p>
            <a:pPr eaLnBrk="0" hangingPunct="0">
              <a:spcBef>
                <a:spcPct val="50000"/>
              </a:spcBef>
            </a:pPr>
            <a:r>
              <a:rPr lang="en-US">
                <a:solidFill>
                  <a:srgbClr val="FF5BAD"/>
                </a:solidFill>
                <a:latin typeface="Tahoma" pitchFamily="34" charset="0"/>
              </a:rPr>
              <a:t> Women’s Health Care</a:t>
            </a:r>
            <a:endParaRPr lang="en-US">
              <a:latin typeface="Tahoma" pitchFamily="34" charset="0"/>
            </a:endParaRPr>
          </a:p>
          <a:p>
            <a:pPr eaLnBrk="0" hangingPunct="0">
              <a:spcBef>
                <a:spcPct val="50000"/>
              </a:spcBef>
            </a:pPr>
            <a:r>
              <a:rPr lang="en-US" sz="1800">
                <a:latin typeface="Tahoma" pitchFamily="34" charset="0"/>
              </a:rPr>
              <a:t>  Willamette Valley Medical Center</a:t>
            </a:r>
          </a:p>
          <a:p>
            <a:pPr eaLnBrk="0" hangingPunct="0">
              <a:spcBef>
                <a:spcPct val="50000"/>
              </a:spcBef>
            </a:pPr>
            <a:r>
              <a:rPr lang="en-US" sz="1800">
                <a:latin typeface="Tahoma" pitchFamily="34" charset="0"/>
              </a:rPr>
              <a:t>McMinnville, OR</a:t>
            </a:r>
            <a:endParaRPr lang="en-US">
              <a:latin typeface="Tahoma" pitchFamily="34" charset="0"/>
            </a:endParaRPr>
          </a:p>
        </p:txBody>
      </p:sp>
      <p:sp>
        <p:nvSpPr>
          <p:cNvPr id="111620" name="Rectangle 4"/>
          <p:cNvSpPr>
            <a:spLocks noGrp="1"/>
          </p:cNvSpPr>
          <p:nvPr>
            <p:ph type="body" idx="1"/>
          </p:nvPr>
        </p:nvSpPr>
        <p:spPr/>
        <p:txBody>
          <a:bodyPr/>
          <a:lstStyle/>
          <a:p>
            <a:pPr>
              <a:buFont typeface="Wingdings 2" pitchFamily="18" charset="2"/>
              <a:buNone/>
            </a:pPr>
            <a:r>
              <a:rPr lang="en-US" sz="4100" smtClean="0">
                <a:solidFill>
                  <a:schemeClr val="folHlink"/>
                </a:solidFill>
              </a:rPr>
              <a:t>     </a:t>
            </a:r>
          </a:p>
          <a:p>
            <a:pPr>
              <a:buFont typeface="Wingdings 2" pitchFamily="18" charset="2"/>
              <a:buNone/>
            </a:pPr>
            <a:r>
              <a:rPr lang="en-US" sz="4100" smtClean="0">
                <a:solidFill>
                  <a:schemeClr val="folHlink"/>
                </a:solidFill>
              </a:rPr>
              <a:t>		   Valley Women’s Health</a:t>
            </a:r>
            <a:r>
              <a:rPr lang="en-US" sz="4100" smtClean="0"/>
              <a:t>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p:cNvSpPr>
          <p:nvPr>
            <p:ph type="title"/>
          </p:nvPr>
        </p:nvSpPr>
        <p:spPr/>
        <p:txBody>
          <a:bodyPr/>
          <a:lstStyle/>
          <a:p>
            <a:r>
              <a:rPr lang="en-US" smtClean="0">
                <a:solidFill>
                  <a:schemeClr val="folHlink"/>
                </a:solidFill>
              </a:rPr>
              <a:t>Services</a:t>
            </a:r>
            <a:r>
              <a:rPr lang="en-US" smtClean="0"/>
              <a:t> 	</a:t>
            </a:r>
          </a:p>
        </p:txBody>
      </p:sp>
      <p:sp>
        <p:nvSpPr>
          <p:cNvPr id="113667" name="Rectangle 3"/>
          <p:cNvSpPr>
            <a:spLocks noGrp="1"/>
          </p:cNvSpPr>
          <p:nvPr>
            <p:ph type="body" idx="1"/>
          </p:nvPr>
        </p:nvSpPr>
        <p:spPr/>
        <p:txBody>
          <a:bodyPr/>
          <a:lstStyle/>
          <a:p>
            <a:pPr>
              <a:lnSpc>
                <a:spcPct val="80000"/>
              </a:lnSpc>
            </a:pPr>
            <a:r>
              <a:rPr lang="en-US" sz="2300" smtClean="0">
                <a:solidFill>
                  <a:schemeClr val="folHlink"/>
                </a:solidFill>
              </a:rPr>
              <a:t>Obstetrical Care</a:t>
            </a:r>
            <a:endParaRPr lang="en-US" sz="2300" smtClean="0"/>
          </a:p>
          <a:p>
            <a:pPr lvl="1">
              <a:lnSpc>
                <a:spcPct val="80000"/>
              </a:lnSpc>
            </a:pPr>
            <a:r>
              <a:rPr lang="en-US" sz="2000" smtClean="0"/>
              <a:t>Prenatal Care, Low risk and High risk deliveries, midwifery care and cesareans </a:t>
            </a:r>
          </a:p>
          <a:p>
            <a:pPr lvl="1">
              <a:lnSpc>
                <a:spcPct val="80000"/>
              </a:lnSpc>
              <a:buFont typeface="Wingdings" pitchFamily="2" charset="2"/>
              <a:buNone/>
            </a:pPr>
            <a:endParaRPr lang="en-US" sz="2000" smtClean="0"/>
          </a:p>
          <a:p>
            <a:pPr>
              <a:lnSpc>
                <a:spcPct val="80000"/>
              </a:lnSpc>
            </a:pPr>
            <a:r>
              <a:rPr lang="en-US" sz="2300" smtClean="0">
                <a:solidFill>
                  <a:schemeClr val="folHlink"/>
                </a:solidFill>
              </a:rPr>
              <a:t>Well-Woman Care</a:t>
            </a:r>
            <a:r>
              <a:rPr lang="en-US" sz="2300" smtClean="0">
                <a:solidFill>
                  <a:srgbClr val="FF5BAD"/>
                </a:solidFill>
              </a:rPr>
              <a:t> </a:t>
            </a:r>
            <a:r>
              <a:rPr lang="en-US" sz="2300" smtClean="0"/>
              <a:t> </a:t>
            </a:r>
          </a:p>
          <a:p>
            <a:pPr lvl="1">
              <a:lnSpc>
                <a:spcPct val="80000"/>
              </a:lnSpc>
            </a:pPr>
            <a:r>
              <a:rPr lang="en-US" sz="2000" smtClean="0"/>
              <a:t>Adolescent Care, Menopausal Care, Gynecological Care, Contraception, Incontinence, PCOS, Endometriosis, STD testing/treatmet</a:t>
            </a:r>
          </a:p>
          <a:p>
            <a:pPr lvl="1">
              <a:lnSpc>
                <a:spcPct val="80000"/>
              </a:lnSpc>
            </a:pPr>
            <a:endParaRPr lang="en-US" sz="2000" smtClean="0"/>
          </a:p>
          <a:p>
            <a:pPr>
              <a:lnSpc>
                <a:spcPct val="80000"/>
              </a:lnSpc>
            </a:pPr>
            <a:r>
              <a:rPr lang="en-US" sz="2300" smtClean="0">
                <a:solidFill>
                  <a:schemeClr val="folHlink"/>
                </a:solidFill>
              </a:rPr>
              <a:t>Surgical Care</a:t>
            </a:r>
            <a:endParaRPr lang="en-US" sz="2300" smtClean="0">
              <a:solidFill>
                <a:srgbClr val="FF5BAD"/>
              </a:solidFill>
            </a:endParaRPr>
          </a:p>
          <a:p>
            <a:pPr>
              <a:lnSpc>
                <a:spcPct val="80000"/>
              </a:lnSpc>
              <a:buFont typeface="Wingdings 2" pitchFamily="18" charset="2"/>
              <a:buNone/>
            </a:pPr>
            <a:r>
              <a:rPr lang="en-US" sz="2300" smtClean="0"/>
              <a:t>	</a:t>
            </a:r>
            <a:r>
              <a:rPr lang="en-US" sz="2000" smtClean="0"/>
              <a:t>- Hysterectomy, Ablation, Tubal Ligation, &amp; more</a:t>
            </a:r>
            <a:endParaRPr lang="en-US" sz="2300" smtClean="0"/>
          </a:p>
          <a:p>
            <a:pPr>
              <a:lnSpc>
                <a:spcPct val="80000"/>
              </a:lnSpc>
              <a:buFont typeface="Wingdings 2" pitchFamily="18" charset="2"/>
              <a:buNone/>
            </a:pPr>
            <a:endParaRPr lang="en-US" sz="2300" smtClean="0"/>
          </a:p>
          <a:p>
            <a:pPr>
              <a:lnSpc>
                <a:spcPct val="80000"/>
              </a:lnSpc>
            </a:pPr>
            <a:endParaRPr lang="en-US" sz="2300" smtClean="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p:nvPr>
        </p:nvSpPr>
        <p:spPr>
          <a:xfrm>
            <a:off x="303213" y="1069975"/>
            <a:ext cx="8534400" cy="758825"/>
          </a:xfrm>
        </p:spPr>
        <p:txBody>
          <a:bodyPr/>
          <a:lstStyle/>
          <a:p>
            <a:r>
              <a:rPr lang="en-US" smtClean="0"/>
              <a:t/>
            </a:r>
            <a:br>
              <a:rPr lang="en-US" smtClean="0"/>
            </a:br>
            <a:r>
              <a:rPr lang="en-US" smtClean="0"/>
              <a:t/>
            </a:r>
            <a:br>
              <a:rPr lang="en-US" smtClean="0"/>
            </a:br>
            <a:r>
              <a:rPr lang="en-US" smtClean="0"/>
              <a:t>How to refer to </a:t>
            </a:r>
            <a:br>
              <a:rPr lang="en-US" smtClean="0"/>
            </a:br>
            <a:r>
              <a:rPr lang="en-US" smtClean="0"/>
              <a:t/>
            </a:r>
            <a:br>
              <a:rPr lang="en-US" smtClean="0"/>
            </a:br>
            <a:r>
              <a:rPr lang="en-US" smtClean="0">
                <a:solidFill>
                  <a:schemeClr val="folHlink"/>
                </a:solidFill>
              </a:rPr>
              <a:t>Valley Women’s Health</a:t>
            </a:r>
            <a:endParaRPr lang="en-US" smtClean="0"/>
          </a:p>
        </p:txBody>
      </p:sp>
      <p:sp>
        <p:nvSpPr>
          <p:cNvPr id="114691" name="Rectangle 3"/>
          <p:cNvSpPr>
            <a:spLocks noGrp="1"/>
          </p:cNvSpPr>
          <p:nvPr>
            <p:ph type="body" idx="1"/>
          </p:nvPr>
        </p:nvSpPr>
        <p:spPr>
          <a:xfrm>
            <a:off x="304800" y="1676400"/>
            <a:ext cx="8534400" cy="4598988"/>
          </a:xfrm>
        </p:spPr>
        <p:txBody>
          <a:bodyPr/>
          <a:lstStyle/>
          <a:p>
            <a:pPr>
              <a:lnSpc>
                <a:spcPct val="90000"/>
              </a:lnSpc>
              <a:buFont typeface="Wingdings 2" pitchFamily="18" charset="2"/>
              <a:buNone/>
            </a:pPr>
            <a:r>
              <a:rPr lang="en-US" sz="1800" smtClean="0">
                <a:solidFill>
                  <a:schemeClr val="folHlink"/>
                </a:solidFill>
              </a:rPr>
              <a:t>          </a:t>
            </a:r>
          </a:p>
          <a:p>
            <a:pPr algn="ctr">
              <a:lnSpc>
                <a:spcPct val="90000"/>
              </a:lnSpc>
              <a:buFont typeface="Wingdings 2" pitchFamily="18" charset="2"/>
              <a:buNone/>
            </a:pPr>
            <a:endParaRPr lang="en-US" sz="1800" smtClean="0">
              <a:solidFill>
                <a:schemeClr val="folHlink"/>
              </a:solidFill>
            </a:endParaRPr>
          </a:p>
          <a:p>
            <a:pPr algn="ctr">
              <a:lnSpc>
                <a:spcPct val="90000"/>
              </a:lnSpc>
              <a:buFont typeface="Wingdings 2" pitchFamily="18" charset="2"/>
              <a:buNone/>
            </a:pPr>
            <a:r>
              <a:rPr lang="en-US" sz="1800" smtClean="0">
                <a:solidFill>
                  <a:schemeClr val="folHlink"/>
                </a:solidFill>
              </a:rPr>
              <a:t>	</a:t>
            </a:r>
            <a:r>
              <a:rPr lang="en-US" sz="2000" smtClean="0">
                <a:solidFill>
                  <a:schemeClr val="folHlink"/>
                </a:solidFill>
              </a:rPr>
              <a:t>Accepting new patients including OHP and Tricare!</a:t>
            </a:r>
            <a:endParaRPr lang="en-US" sz="2300" smtClean="0"/>
          </a:p>
          <a:p>
            <a:pPr algn="ctr">
              <a:lnSpc>
                <a:spcPct val="90000"/>
              </a:lnSpc>
              <a:buFont typeface="Wingdings 2" pitchFamily="18" charset="2"/>
              <a:buNone/>
            </a:pPr>
            <a:r>
              <a:rPr lang="en-US" sz="2300" smtClean="0"/>
              <a:t>			</a:t>
            </a:r>
          </a:p>
          <a:p>
            <a:pPr algn="ctr">
              <a:lnSpc>
                <a:spcPct val="90000"/>
              </a:lnSpc>
              <a:buFont typeface="Wingdings 2" pitchFamily="18" charset="2"/>
              <a:buNone/>
            </a:pPr>
            <a:r>
              <a:rPr lang="en-US" sz="2300" smtClean="0"/>
              <a:t>Call: 503.474-1148</a:t>
            </a:r>
          </a:p>
          <a:p>
            <a:pPr algn="ctr">
              <a:lnSpc>
                <a:spcPct val="90000"/>
              </a:lnSpc>
              <a:buFont typeface="Wingdings 2" pitchFamily="18" charset="2"/>
              <a:buNone/>
            </a:pPr>
            <a:r>
              <a:rPr lang="en-US" sz="2300" smtClean="0"/>
              <a:t>	</a:t>
            </a:r>
          </a:p>
          <a:p>
            <a:pPr algn="ctr">
              <a:lnSpc>
                <a:spcPct val="90000"/>
              </a:lnSpc>
              <a:buFont typeface="Wingdings 2" pitchFamily="18" charset="2"/>
              <a:buNone/>
            </a:pPr>
            <a:r>
              <a:rPr lang="en-US" sz="2300" smtClean="0"/>
              <a:t>Check out our new website:</a:t>
            </a:r>
          </a:p>
          <a:p>
            <a:pPr algn="ctr">
              <a:lnSpc>
                <a:spcPct val="90000"/>
              </a:lnSpc>
              <a:buFont typeface="Wingdings 2" pitchFamily="18" charset="2"/>
              <a:buNone/>
            </a:pPr>
            <a:r>
              <a:rPr lang="en-US" sz="2300" smtClean="0"/>
              <a:t>www.</a:t>
            </a:r>
            <a:r>
              <a:rPr lang="en-US" sz="2300" smtClean="0">
                <a:solidFill>
                  <a:schemeClr val="folHlink"/>
                </a:solidFill>
              </a:rPr>
              <a:t>vwhmcminnville</a:t>
            </a:r>
            <a:r>
              <a:rPr lang="en-US" sz="2300" smtClean="0"/>
              <a:t>.com</a:t>
            </a:r>
          </a:p>
          <a:p>
            <a:pPr algn="ctr">
              <a:lnSpc>
                <a:spcPct val="90000"/>
              </a:lnSpc>
              <a:buFont typeface="Wingdings 2" pitchFamily="18" charset="2"/>
              <a:buNone/>
            </a:pPr>
            <a:r>
              <a:rPr lang="en-US" sz="2300" smtClean="0"/>
              <a:t>      </a:t>
            </a:r>
            <a:r>
              <a:rPr lang="en-US" sz="2300" smtClean="0">
                <a:solidFill>
                  <a:schemeClr val="folHlink"/>
                </a:solidFill>
              </a:rPr>
              <a:t>Evening appointments available!</a:t>
            </a:r>
            <a:endParaRPr lang="en-US" sz="2300" smtClean="0"/>
          </a:p>
          <a:p>
            <a:pPr>
              <a:lnSpc>
                <a:spcPct val="90000"/>
              </a:lnSpc>
              <a:buFont typeface="Wingdings 2" pitchFamily="18" charset="2"/>
              <a:buNone/>
            </a:pPr>
            <a:endParaRPr lang="en-US" sz="230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sz="quarter" idx="4294967295"/>
          </p:nvPr>
        </p:nvSpPr>
        <p:spPr>
          <a:xfrm>
            <a:off x="609600" y="1524000"/>
            <a:ext cx="7907338" cy="4876800"/>
          </a:xfrm>
        </p:spPr>
        <p:txBody>
          <a:bodyPr/>
          <a:lstStyle/>
          <a:p>
            <a:pPr lvl="2" eaLnBrk="1" hangingPunct="1">
              <a:buFont typeface="Symbol" pitchFamily="18" charset="2"/>
              <a:buNone/>
            </a:pPr>
            <a:endParaRPr lang="en-US" sz="1600" smtClean="0">
              <a:solidFill>
                <a:srgbClr val="000090"/>
              </a:solidFill>
            </a:endParaRPr>
          </a:p>
          <a:p>
            <a:pPr lvl="2" eaLnBrk="1" hangingPunct="1">
              <a:buFont typeface="Symbol" pitchFamily="18" charset="2"/>
              <a:buNone/>
            </a:pPr>
            <a:endParaRPr lang="en-US" sz="1600" smtClean="0">
              <a:solidFill>
                <a:srgbClr val="000090"/>
              </a:solidFill>
            </a:endParaRPr>
          </a:p>
          <a:p>
            <a:pPr lvl="2" eaLnBrk="1" hangingPunct="1">
              <a:buFont typeface="Symbol" pitchFamily="18" charset="2"/>
              <a:buNone/>
            </a:pPr>
            <a:endParaRPr lang="en-US" sz="1600" smtClean="0">
              <a:solidFill>
                <a:srgbClr val="000090"/>
              </a:solidFill>
            </a:endParaRPr>
          </a:p>
          <a:p>
            <a:pPr lvl="2" eaLnBrk="1" hangingPunct="1">
              <a:buFont typeface="Symbol" pitchFamily="18" charset="2"/>
              <a:buNone/>
            </a:pPr>
            <a:endParaRPr lang="en-US" sz="1600" smtClean="0">
              <a:solidFill>
                <a:srgbClr val="000090"/>
              </a:solidFill>
            </a:endParaRPr>
          </a:p>
          <a:p>
            <a:pPr lvl="2" algn="ctr" eaLnBrk="1" hangingPunct="1">
              <a:buFont typeface="Symbol" pitchFamily="18" charset="2"/>
              <a:buNone/>
            </a:pPr>
            <a:endParaRPr lang="en-US" sz="1600" smtClean="0">
              <a:solidFill>
                <a:srgbClr val="000090"/>
              </a:solidFill>
            </a:endParaRPr>
          </a:p>
        </p:txBody>
      </p:sp>
      <p:pic>
        <p:nvPicPr>
          <p:cNvPr id="115715" name="Picture 15" descr="Yamhill County Public Health">
            <a:hlinkClick r:id="rId3"/>
          </p:cNvPr>
          <p:cNvPicPr>
            <a:picLocks noChangeAspect="1" noChangeArrowheads="1"/>
          </p:cNvPicPr>
          <p:nvPr/>
        </p:nvPicPr>
        <p:blipFill>
          <a:blip r:embed="rId4"/>
          <a:srcRect/>
          <a:stretch>
            <a:fillRect/>
          </a:stretch>
        </p:blipFill>
        <p:spPr bwMode="auto">
          <a:xfrm>
            <a:off x="838200" y="185738"/>
            <a:ext cx="7315200" cy="1133475"/>
          </a:xfrm>
          <a:prstGeom prst="rect">
            <a:avLst/>
          </a:prstGeom>
          <a:noFill/>
          <a:ln w="9525">
            <a:noFill/>
            <a:miter lim="800000"/>
            <a:headEnd/>
            <a:tailEnd/>
          </a:ln>
        </p:spPr>
      </p:pic>
      <p:sp>
        <p:nvSpPr>
          <p:cNvPr id="2" name="Rectangle 1"/>
          <p:cNvSpPr/>
          <p:nvPr/>
        </p:nvSpPr>
        <p:spPr>
          <a:xfrm>
            <a:off x="137264" y="2133600"/>
            <a:ext cx="8661345" cy="2554545"/>
          </a:xfrm>
          <a:prstGeom prst="rect">
            <a:avLst/>
          </a:prstGeom>
          <a:noFill/>
        </p:spPr>
        <p:txBody>
          <a:bodyPr wrap="none">
            <a:spAutoFit/>
            <a:scene3d>
              <a:camera prst="orthographicFront"/>
              <a:lightRig rig="threePt" dir="t"/>
            </a:scene3d>
            <a:sp3d extrusionH="57150">
              <a:bevelT w="38100" h="38100" prst="slope"/>
            </a:sp3d>
          </a:bodyPr>
          <a:lstStyle/>
          <a:p>
            <a:pPr>
              <a:defRPr/>
            </a:pPr>
            <a:r>
              <a:rPr lang="en-US" sz="4000" b="1" i="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mn-lt"/>
                <a:ea typeface="ＭＳ Ｐゴシック" pitchFamily="34" charset="-128"/>
              </a:rPr>
              <a:t>Committed to supporting </a:t>
            </a:r>
          </a:p>
          <a:p>
            <a:pPr>
              <a:defRPr/>
            </a:pPr>
            <a:r>
              <a:rPr lang="en-US" sz="4000" b="1" i="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mn-lt"/>
                <a:ea typeface="ＭＳ Ｐゴシック" pitchFamily="34" charset="-128"/>
              </a:rPr>
              <a:t>safety, </a:t>
            </a:r>
          </a:p>
          <a:p>
            <a:pPr>
              <a:defRPr/>
            </a:pPr>
            <a:r>
              <a:rPr lang="en-US" sz="4000" b="1" i="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mn-lt"/>
                <a:ea typeface="ＭＳ Ｐゴシック" pitchFamily="34" charset="-128"/>
              </a:rPr>
              <a:t>wellness and dignity </a:t>
            </a:r>
          </a:p>
          <a:p>
            <a:pPr>
              <a:defRPr/>
            </a:pPr>
            <a:r>
              <a:rPr lang="en-US" sz="4000" b="1" i="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mn-lt"/>
                <a:ea typeface="ＭＳ Ｐゴシック" pitchFamily="34" charset="-128"/>
              </a:rPr>
              <a:t>for all</a:t>
            </a:r>
            <a:endParaRPr lang="en-US" sz="4000" b="1" i="1" cap="all" dirty="0">
              <a:ln w="9000" cmpd="sng">
                <a:solidFill>
                  <a:schemeClr val="accent4">
                    <a:shade val="50000"/>
                    <a:satMod val="120000"/>
                  </a:schemeClr>
                </a:solidFill>
                <a:prstDash val="solid"/>
              </a:ln>
              <a:solidFill>
                <a:schemeClr val="bg2">
                  <a:lumMod val="50000"/>
                </a:schemeClr>
              </a:solidFill>
              <a:effectLst>
                <a:reflection blurRad="12700" stA="28000" endPos="45000" dist="1000" dir="5400000" sy="-100000" algn="bl" rotWithShape="0"/>
              </a:effectLst>
              <a:latin typeface="+mn-lt"/>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p:txBody>
          <a:bodyPr/>
          <a:lstStyle/>
          <a:p>
            <a:r>
              <a:rPr lang="en-US" sz="2900" b="1" smtClean="0">
                <a:solidFill>
                  <a:srgbClr val="000099"/>
                </a:solidFill>
              </a:rPr>
              <a:t>How to refer to Chehalem Counseling Center?</a:t>
            </a:r>
          </a:p>
        </p:txBody>
      </p:sp>
      <p:sp>
        <p:nvSpPr>
          <p:cNvPr id="41987" name="Rectangle 3"/>
          <p:cNvSpPr>
            <a:spLocks noGrp="1"/>
          </p:cNvSpPr>
          <p:nvPr>
            <p:ph type="body" idx="1"/>
          </p:nvPr>
        </p:nvSpPr>
        <p:spPr/>
        <p:txBody>
          <a:bodyPr/>
          <a:lstStyle/>
          <a:p>
            <a:pPr algn="ctr">
              <a:lnSpc>
                <a:spcPct val="90000"/>
              </a:lnSpc>
              <a:buFont typeface="Wingdings 2" pitchFamily="18" charset="2"/>
              <a:buNone/>
            </a:pPr>
            <a:r>
              <a:rPr lang="en-US" sz="2300" smtClean="0"/>
              <a:t>Schedule an appointment by calling 503-538-4874 during regular business hours Monday to Friday 8:30am-5pm</a:t>
            </a:r>
          </a:p>
          <a:p>
            <a:pPr algn="ctr">
              <a:lnSpc>
                <a:spcPct val="90000"/>
              </a:lnSpc>
              <a:buFont typeface="Wingdings 2" pitchFamily="18" charset="2"/>
              <a:buNone/>
            </a:pPr>
            <a:endParaRPr lang="en-US" sz="2300" smtClean="0"/>
          </a:p>
          <a:p>
            <a:pPr algn="ctr">
              <a:lnSpc>
                <a:spcPct val="90000"/>
              </a:lnSpc>
              <a:buFont typeface="Wingdings 2" pitchFamily="18" charset="2"/>
              <a:buNone/>
            </a:pPr>
            <a:r>
              <a:rPr lang="en-US" sz="2300" smtClean="0"/>
              <a:t>501 E First St. </a:t>
            </a:r>
          </a:p>
          <a:p>
            <a:pPr algn="ctr">
              <a:lnSpc>
                <a:spcPct val="90000"/>
              </a:lnSpc>
              <a:buFont typeface="Wingdings 2" pitchFamily="18" charset="2"/>
              <a:buNone/>
            </a:pPr>
            <a:r>
              <a:rPr lang="en-US" sz="2300" smtClean="0"/>
              <a:t>Newberg, OR 97132</a:t>
            </a:r>
          </a:p>
          <a:p>
            <a:pPr algn="ctr">
              <a:lnSpc>
                <a:spcPct val="90000"/>
              </a:lnSpc>
              <a:buFont typeface="Wingdings 2" pitchFamily="18" charset="2"/>
              <a:buNone/>
            </a:pPr>
            <a:r>
              <a:rPr lang="en-US" sz="2300" smtClean="0"/>
              <a:t>Phone: 503-538-4874</a:t>
            </a:r>
          </a:p>
          <a:p>
            <a:pPr algn="ctr">
              <a:lnSpc>
                <a:spcPct val="90000"/>
              </a:lnSpc>
              <a:buFont typeface="Wingdings 2" pitchFamily="18" charset="2"/>
              <a:buNone/>
            </a:pPr>
            <a:r>
              <a:rPr lang="en-US" sz="2300" smtClean="0"/>
              <a:t>Fax: 503-538-1271</a:t>
            </a:r>
          </a:p>
          <a:p>
            <a:pPr algn="ctr">
              <a:lnSpc>
                <a:spcPct val="90000"/>
              </a:lnSpc>
              <a:buFont typeface="Wingdings 2" pitchFamily="18" charset="2"/>
              <a:buNone/>
            </a:pPr>
            <a:r>
              <a:rPr lang="en-US" sz="2300" smtClean="0"/>
              <a:t>Email: </a:t>
            </a:r>
            <a:r>
              <a:rPr lang="en-US" sz="2300" smtClean="0">
                <a:hlinkClick r:id="rId2"/>
              </a:rPr>
              <a:t>reception@cyfs.net</a:t>
            </a:r>
            <a:r>
              <a:rPr lang="en-US" sz="2300" smtClean="0"/>
              <a:t> </a:t>
            </a:r>
          </a:p>
          <a:p>
            <a:pPr algn="ctr">
              <a:lnSpc>
                <a:spcPct val="90000"/>
              </a:lnSpc>
              <a:buFont typeface="Wingdings 2" pitchFamily="18" charset="2"/>
              <a:buNone/>
            </a:pPr>
            <a:r>
              <a:rPr lang="en-US" sz="2300" smtClean="0">
                <a:hlinkClick r:id="rId3"/>
              </a:rPr>
              <a:t>www.chehalemcounseling.com</a:t>
            </a:r>
            <a:endParaRPr lang="en-US" sz="2300" smtClean="0"/>
          </a:p>
          <a:p>
            <a:pPr algn="ctr">
              <a:lnSpc>
                <a:spcPct val="90000"/>
              </a:lnSpc>
              <a:buFont typeface="Wingdings 2" pitchFamily="18" charset="2"/>
              <a:buNone/>
            </a:pPr>
            <a:endParaRPr lang="en-US" sz="2300" smtClean="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quarter" idx="4294967295"/>
          </p:nvPr>
        </p:nvSpPr>
        <p:spPr>
          <a:xfrm>
            <a:off x="301625" y="1527175"/>
            <a:ext cx="8504238" cy="5026025"/>
          </a:xfrm>
        </p:spPr>
        <p:txBody>
          <a:bodyPr/>
          <a:lstStyle/>
          <a:p>
            <a:pPr marL="274638" lvl="1" indent="0" eaLnBrk="1" hangingPunct="1">
              <a:buFont typeface="Wingdings" pitchFamily="2" charset="2"/>
              <a:buNone/>
            </a:pPr>
            <a:endParaRPr lang="en-US" sz="100" b="1" i="1" smtClean="0">
              <a:solidFill>
                <a:srgbClr val="000000"/>
              </a:solidFill>
            </a:endParaRPr>
          </a:p>
          <a:p>
            <a:pPr marL="274638" lvl="1" indent="0" eaLnBrk="1" hangingPunct="1">
              <a:buFont typeface="Symbol" pitchFamily="18" charset="2"/>
              <a:buChar char="·"/>
            </a:pPr>
            <a:r>
              <a:rPr lang="en-US" sz="1800" b="1" i="1" u="sng" smtClean="0">
                <a:solidFill>
                  <a:srgbClr val="000000"/>
                </a:solidFill>
              </a:rPr>
              <a:t>Home Visiting Programs</a:t>
            </a:r>
          </a:p>
          <a:p>
            <a:pPr lvl="2" eaLnBrk="1" hangingPunct="1">
              <a:buFont typeface="Symbol" pitchFamily="18" charset="2"/>
              <a:buChar char="·"/>
            </a:pPr>
            <a:r>
              <a:rPr lang="en-US" sz="1400" smtClean="0"/>
              <a:t>Our home visiting programs connect families to community resources, provide weight checks and information about topics such as parenting, safety, nutrition, breastfeeding and child development </a:t>
            </a:r>
          </a:p>
          <a:p>
            <a:pPr lvl="2" eaLnBrk="1" hangingPunct="1">
              <a:buFont typeface="Symbol" pitchFamily="18" charset="2"/>
              <a:buChar char="·"/>
            </a:pPr>
            <a:r>
              <a:rPr lang="en-US" sz="1400" smtClean="0"/>
              <a:t>Home visiting services are provided at no cost to families</a:t>
            </a:r>
          </a:p>
          <a:p>
            <a:pPr lvl="2" eaLnBrk="1" hangingPunct="1">
              <a:buFont typeface="Symbol" pitchFamily="18" charset="2"/>
              <a:buChar char="·"/>
            </a:pPr>
            <a:endParaRPr lang="en-US" sz="1000" b="1" i="1" u="sng" smtClean="0">
              <a:solidFill>
                <a:srgbClr val="000000"/>
              </a:solidFill>
            </a:endParaRPr>
          </a:p>
          <a:p>
            <a:pPr marL="274638" lvl="1" indent="0" eaLnBrk="1" hangingPunct="1">
              <a:buFont typeface="Symbol" pitchFamily="18" charset="2"/>
              <a:buChar char="·"/>
            </a:pPr>
            <a:r>
              <a:rPr lang="en-US" sz="1800" b="1" i="1" u="sng" smtClean="0">
                <a:solidFill>
                  <a:srgbClr val="000000"/>
                </a:solidFill>
              </a:rPr>
              <a:t>Post Partum Depression Program</a:t>
            </a:r>
          </a:p>
          <a:p>
            <a:pPr lvl="2" eaLnBrk="1" hangingPunct="1">
              <a:buFont typeface="Symbol" pitchFamily="18" charset="2"/>
              <a:buChar char="·"/>
            </a:pPr>
            <a:r>
              <a:rPr lang="en-US" sz="1400" smtClean="0">
                <a:solidFill>
                  <a:srgbClr val="000000"/>
                </a:solidFill>
              </a:rPr>
              <a:t>A 12 week series of meetings for Spanish speaking women with a child under the age of two years. Transportation is available . This service provided at no cost to families</a:t>
            </a:r>
          </a:p>
          <a:p>
            <a:pPr lvl="2" eaLnBrk="1" hangingPunct="1">
              <a:buFont typeface="Symbol" pitchFamily="18" charset="2"/>
              <a:buChar char="·"/>
            </a:pPr>
            <a:endParaRPr lang="en-US" sz="1000" b="1" i="1" u="sng" smtClean="0">
              <a:solidFill>
                <a:srgbClr val="000000"/>
              </a:solidFill>
            </a:endParaRPr>
          </a:p>
          <a:p>
            <a:pPr marL="274638" lvl="1" indent="0" eaLnBrk="1" hangingPunct="1">
              <a:buFont typeface="Symbol" pitchFamily="18" charset="2"/>
              <a:buChar char="·"/>
            </a:pPr>
            <a:r>
              <a:rPr lang="en-US" sz="1800" b="1" i="1" u="sng" smtClean="0">
                <a:solidFill>
                  <a:srgbClr val="000000"/>
                </a:solidFill>
              </a:rPr>
              <a:t>Immunizations</a:t>
            </a:r>
          </a:p>
          <a:p>
            <a:pPr lvl="2" eaLnBrk="1" hangingPunct="1">
              <a:buFont typeface="Arial" pitchFamily="34" charset="0"/>
              <a:buChar char="•"/>
            </a:pPr>
            <a:r>
              <a:rPr lang="en-US" sz="1400" smtClean="0">
                <a:solidFill>
                  <a:srgbClr val="000000"/>
                </a:solidFill>
              </a:rPr>
              <a:t>Adult and child immunizations provided on a sliding scale based on household size and income. We are also able to bill OHP and private insurances</a:t>
            </a:r>
          </a:p>
          <a:p>
            <a:pPr lvl="2" eaLnBrk="1" hangingPunct="1">
              <a:buFont typeface="Arial" pitchFamily="34" charset="0"/>
              <a:buChar char="•"/>
            </a:pPr>
            <a:endParaRPr lang="en-US" sz="1000" b="1" i="1" u="sng" smtClean="0">
              <a:solidFill>
                <a:srgbClr val="000000"/>
              </a:solidFill>
            </a:endParaRPr>
          </a:p>
          <a:p>
            <a:pPr marL="274638" lvl="1" indent="0" eaLnBrk="1" hangingPunct="1">
              <a:buFont typeface="Symbol" pitchFamily="18" charset="2"/>
              <a:buChar char="·"/>
            </a:pPr>
            <a:r>
              <a:rPr lang="en-US" sz="1800" b="1" i="1" u="sng" smtClean="0">
                <a:solidFill>
                  <a:srgbClr val="000000"/>
                </a:solidFill>
              </a:rPr>
              <a:t>Family Planning</a:t>
            </a:r>
          </a:p>
          <a:p>
            <a:pPr lvl="2" eaLnBrk="1" hangingPunct="1">
              <a:buFont typeface="Symbol" pitchFamily="18" charset="2"/>
              <a:buChar char="·"/>
            </a:pPr>
            <a:r>
              <a:rPr lang="en-US" sz="1400" smtClean="0">
                <a:solidFill>
                  <a:srgbClr val="000000"/>
                </a:solidFill>
              </a:rPr>
              <a:t>Available to prevent pregnancy and encourage healthy pregnancy spacing</a:t>
            </a:r>
          </a:p>
          <a:p>
            <a:pPr lvl="2" eaLnBrk="1" hangingPunct="1">
              <a:buFont typeface="Symbol" pitchFamily="18" charset="2"/>
              <a:buChar char="·"/>
            </a:pPr>
            <a:r>
              <a:rPr lang="en-US" sz="1400" smtClean="0">
                <a:solidFill>
                  <a:srgbClr val="000000"/>
                </a:solidFill>
              </a:rPr>
              <a:t>Services available on a sliding scale based on household size and income</a:t>
            </a:r>
          </a:p>
          <a:p>
            <a:pPr lvl="2" eaLnBrk="1" hangingPunct="1">
              <a:buFont typeface="Wingdings 2" pitchFamily="18" charset="2"/>
              <a:buNone/>
            </a:pPr>
            <a:endParaRPr lang="en-US" sz="1600" smtClean="0">
              <a:solidFill>
                <a:srgbClr val="000000"/>
              </a:solidFill>
            </a:endParaRPr>
          </a:p>
          <a:p>
            <a:pPr lvl="2" eaLnBrk="1" hangingPunct="1">
              <a:buFont typeface="Wingdings 2" pitchFamily="18" charset="2"/>
              <a:buNone/>
            </a:pPr>
            <a:endParaRPr lang="en-US" sz="1800" smtClean="0">
              <a:solidFill>
                <a:srgbClr val="000000"/>
              </a:solidFill>
            </a:endParaRPr>
          </a:p>
          <a:p>
            <a:pPr lvl="2" eaLnBrk="1" hangingPunct="1">
              <a:buFont typeface="Wingdings 2" pitchFamily="18" charset="2"/>
              <a:buNone/>
            </a:pPr>
            <a:endParaRPr lang="en-US" sz="1800" smtClean="0">
              <a:solidFill>
                <a:srgbClr val="000000"/>
              </a:solidFill>
            </a:endParaRPr>
          </a:p>
        </p:txBody>
      </p:sp>
      <p:pic>
        <p:nvPicPr>
          <p:cNvPr id="117763" name="Picture 15" descr="Yamhill County Public Health">
            <a:hlinkClick r:id="rId3"/>
          </p:cNvPr>
          <p:cNvPicPr>
            <a:picLocks noChangeAspect="1" noChangeArrowheads="1"/>
          </p:cNvPicPr>
          <p:nvPr/>
        </p:nvPicPr>
        <p:blipFill>
          <a:blip r:embed="rId4"/>
          <a:srcRect/>
          <a:stretch>
            <a:fillRect/>
          </a:stretch>
        </p:blipFill>
        <p:spPr bwMode="auto">
          <a:xfrm>
            <a:off x="838200" y="185738"/>
            <a:ext cx="7315200" cy="1133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306388" y="228600"/>
            <a:ext cx="8534400" cy="758825"/>
          </a:xfrm>
        </p:spPr>
        <p:txBody>
          <a:bodyPr/>
          <a:lstStyle/>
          <a:p>
            <a:pPr eaLnBrk="1" hangingPunct="1"/>
            <a:r>
              <a:rPr lang="en-US" smtClean="0">
                <a:solidFill>
                  <a:srgbClr val="000090"/>
                </a:solidFill>
              </a:rPr>
              <a:t> </a:t>
            </a:r>
          </a:p>
        </p:txBody>
      </p:sp>
      <p:sp>
        <p:nvSpPr>
          <p:cNvPr id="16387" name="Rectangle 3"/>
          <p:cNvSpPr>
            <a:spLocks noGrp="1" noChangeArrowheads="1"/>
          </p:cNvSpPr>
          <p:nvPr>
            <p:ph sz="quarter" idx="4294967295"/>
          </p:nvPr>
        </p:nvSpPr>
        <p:spPr>
          <a:xfrm>
            <a:off x="303213" y="1527175"/>
            <a:ext cx="8504237" cy="4572000"/>
          </a:xfrm>
        </p:spPr>
        <p:txBody>
          <a:bodyPr/>
          <a:lstStyle/>
          <a:p>
            <a:pPr marL="0" indent="0" algn="ctr" eaLnBrk="1" hangingPunct="1">
              <a:buFont typeface="Wingdings 2" pitchFamily="18" charset="2"/>
              <a:buNone/>
            </a:pPr>
            <a:r>
              <a:rPr lang="en-US" sz="2400" b="1" i="1" smtClean="0">
                <a:solidFill>
                  <a:srgbClr val="000000"/>
                </a:solidFill>
              </a:rPr>
              <a:t>How do you Refer? </a:t>
            </a:r>
          </a:p>
          <a:p>
            <a:pPr marL="0" indent="0" algn="ctr" eaLnBrk="1" hangingPunct="1">
              <a:buFont typeface="Wingdings 2" pitchFamily="18" charset="2"/>
              <a:buNone/>
            </a:pPr>
            <a:endParaRPr lang="en-US" sz="1400" i="1" smtClean="0">
              <a:solidFill>
                <a:srgbClr val="000000"/>
              </a:solidFill>
            </a:endParaRPr>
          </a:p>
          <a:p>
            <a:pPr marL="0" indent="0" eaLnBrk="1" hangingPunct="1"/>
            <a:r>
              <a:rPr lang="en-US" sz="2400" i="1" smtClean="0">
                <a:solidFill>
                  <a:srgbClr val="000000"/>
                </a:solidFill>
              </a:rPr>
              <a:t>You or your provider can reach us by calling our office or faxing a referral for our home visiting programs and postpartum depression program</a:t>
            </a:r>
          </a:p>
          <a:p>
            <a:pPr marL="0" indent="0" eaLnBrk="1" hangingPunct="1"/>
            <a:r>
              <a:rPr lang="en-US" sz="2400" i="1" smtClean="0">
                <a:solidFill>
                  <a:srgbClr val="000000"/>
                </a:solidFill>
              </a:rPr>
              <a:t>Appointments for any other services can be made by calling our office</a:t>
            </a:r>
          </a:p>
          <a:p>
            <a:pPr marL="0" indent="0" algn="ctr" eaLnBrk="1" hangingPunct="1">
              <a:buFont typeface="Wingdings 2" pitchFamily="18" charset="2"/>
              <a:buNone/>
            </a:pPr>
            <a:r>
              <a:rPr lang="en-US" sz="2400" i="1" smtClean="0">
                <a:solidFill>
                  <a:srgbClr val="000080"/>
                </a:solidFill>
                <a:ea typeface="Arial Unicode MS" pitchFamily="34" charset="-128"/>
                <a:cs typeface="Arial Unicode MS" pitchFamily="34" charset="-128"/>
              </a:rPr>
              <a:t>412 NE Ford Street</a:t>
            </a:r>
            <a:endParaRPr lang="en-US" sz="2400" i="1" smtClean="0">
              <a:solidFill>
                <a:srgbClr val="000000"/>
              </a:solidFill>
              <a:ea typeface="Arial Unicode MS" pitchFamily="34" charset="-128"/>
              <a:cs typeface="Arial Unicode MS" pitchFamily="34" charset="-128"/>
            </a:endParaRPr>
          </a:p>
          <a:p>
            <a:pPr marL="0" indent="0" algn="ctr" eaLnBrk="1" hangingPunct="1">
              <a:buFontTx/>
              <a:buNone/>
            </a:pPr>
            <a:r>
              <a:rPr lang="en-US" sz="2400" i="1" smtClean="0">
                <a:solidFill>
                  <a:srgbClr val="000080"/>
                </a:solidFill>
                <a:ea typeface="Arial Unicode MS" pitchFamily="34" charset="-128"/>
                <a:cs typeface="Arial Unicode MS" pitchFamily="34" charset="-128"/>
              </a:rPr>
              <a:t>McMinnville, OR 97128</a:t>
            </a:r>
            <a:endParaRPr lang="en-US" sz="2400" i="1" smtClean="0">
              <a:solidFill>
                <a:srgbClr val="000000"/>
              </a:solidFill>
              <a:ea typeface="Arial Unicode MS" pitchFamily="34" charset="-128"/>
              <a:cs typeface="Arial Unicode MS" pitchFamily="34" charset="-128"/>
            </a:endParaRPr>
          </a:p>
          <a:p>
            <a:pPr marL="0" indent="0" algn="ctr" eaLnBrk="1" hangingPunct="1">
              <a:buFontTx/>
              <a:buNone/>
            </a:pPr>
            <a:r>
              <a:rPr lang="en-US" sz="2400" i="1" smtClean="0">
                <a:solidFill>
                  <a:srgbClr val="000080"/>
                </a:solidFill>
                <a:ea typeface="Arial Unicode MS" pitchFamily="34" charset="-128"/>
                <a:cs typeface="Arial Unicode MS" pitchFamily="34" charset="-128"/>
              </a:rPr>
              <a:t>Phone: </a:t>
            </a:r>
            <a:r>
              <a:rPr lang="en-US" sz="2400" b="1" i="1" smtClean="0">
                <a:solidFill>
                  <a:srgbClr val="000080"/>
                </a:solidFill>
                <a:ea typeface="Arial Unicode MS" pitchFamily="34" charset="-128"/>
                <a:cs typeface="Arial Unicode MS" pitchFamily="34" charset="-128"/>
              </a:rPr>
              <a:t>503-434-7525</a:t>
            </a:r>
            <a:endParaRPr lang="en-US" sz="2400" b="1" i="1" smtClean="0">
              <a:solidFill>
                <a:srgbClr val="000000"/>
              </a:solidFill>
              <a:ea typeface="Arial Unicode MS" pitchFamily="34" charset="-128"/>
              <a:cs typeface="Arial Unicode MS" pitchFamily="34" charset="-128"/>
            </a:endParaRPr>
          </a:p>
          <a:p>
            <a:pPr marL="0" indent="0" algn="ctr" eaLnBrk="1" hangingPunct="1">
              <a:buFontTx/>
              <a:buNone/>
            </a:pPr>
            <a:r>
              <a:rPr lang="en-US" sz="2400" i="1" smtClean="0">
                <a:solidFill>
                  <a:srgbClr val="000080"/>
                </a:solidFill>
              </a:rPr>
              <a:t>Fax: 503-472-9731</a:t>
            </a:r>
            <a:endParaRPr lang="en-US" sz="2400" smtClean="0"/>
          </a:p>
        </p:txBody>
      </p:sp>
      <p:pic>
        <p:nvPicPr>
          <p:cNvPr id="119812" name="Picture 15" descr="Yamhill County Public Health">
            <a:hlinkClick r:id="rId3"/>
          </p:cNvPr>
          <p:cNvPicPr>
            <a:picLocks noChangeAspect="1" noChangeArrowheads="1"/>
          </p:cNvPicPr>
          <p:nvPr/>
        </p:nvPicPr>
        <p:blipFill>
          <a:blip r:embed="rId4"/>
          <a:srcRect/>
          <a:stretch>
            <a:fillRect/>
          </a:stretch>
        </p:blipFill>
        <p:spPr bwMode="auto">
          <a:xfrm>
            <a:off x="838200" y="185738"/>
            <a:ext cx="7315200" cy="1133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p:cNvSpPr>
          <p:nvPr>
            <p:ph type="title"/>
          </p:nvPr>
        </p:nvSpPr>
        <p:spPr/>
        <p:txBody>
          <a:bodyPr/>
          <a:lstStyle/>
          <a:p>
            <a:r>
              <a:rPr lang="en-US" smtClean="0"/>
              <a:t>Who we are </a:t>
            </a:r>
          </a:p>
        </p:txBody>
      </p:sp>
      <p:pic>
        <p:nvPicPr>
          <p:cNvPr id="121860" name="Picture 4" descr="Nutrition%20Services%20WIC%20logo">
            <a:hlinkClick r:id="rId3"/>
          </p:cNvPr>
          <p:cNvPicPr>
            <a:picLocks noChangeAspect="1" noChangeArrowheads="1"/>
          </p:cNvPicPr>
          <p:nvPr/>
        </p:nvPicPr>
        <p:blipFill>
          <a:blip r:embed="rId4"/>
          <a:srcRect/>
          <a:stretch>
            <a:fillRect/>
          </a:stretch>
        </p:blipFill>
        <p:spPr bwMode="auto">
          <a:xfrm>
            <a:off x="228600" y="533400"/>
            <a:ext cx="8686800" cy="3533775"/>
          </a:xfrm>
          <a:prstGeom prst="rect">
            <a:avLst/>
          </a:prstGeom>
          <a:noFill/>
        </p:spPr>
      </p:pic>
      <p:sp>
        <p:nvSpPr>
          <p:cNvPr id="121861" name="Text Box 5"/>
          <p:cNvSpPr txBox="1">
            <a:spLocks noChangeArrowheads="1"/>
          </p:cNvSpPr>
          <p:nvPr/>
        </p:nvSpPr>
        <p:spPr bwMode="auto">
          <a:xfrm>
            <a:off x="609600" y="4267200"/>
            <a:ext cx="8229600" cy="914400"/>
          </a:xfrm>
          <a:prstGeom prst="rect">
            <a:avLst/>
          </a:prstGeom>
          <a:noFill/>
          <a:ln w="9525">
            <a:noFill/>
            <a:miter lim="800000"/>
            <a:headEnd/>
            <a:tailEnd/>
          </a:ln>
          <a:effectLst/>
        </p:spPr>
        <p:txBody>
          <a:bodyPr>
            <a:spAutoFit/>
          </a:bodyPr>
          <a:lstStyle/>
          <a:p>
            <a:pPr>
              <a:spcBef>
                <a:spcPct val="50000"/>
              </a:spcBef>
            </a:pPr>
            <a:r>
              <a:rPr lang="en-US" sz="5400" b="1"/>
              <a:t>Salud WIC Program</a:t>
            </a:r>
          </a:p>
        </p:txBody>
      </p:sp>
      <p:sp>
        <p:nvSpPr>
          <p:cNvPr id="121862" name="Rectangle 6"/>
          <p:cNvSpPr>
            <a:spLocks noChangeArrowheads="1"/>
          </p:cNvSpPr>
          <p:nvPr/>
        </p:nvSpPr>
        <p:spPr bwMode="auto">
          <a:xfrm>
            <a:off x="0" y="5638800"/>
            <a:ext cx="9144000" cy="396875"/>
          </a:xfrm>
          <a:prstGeom prst="rect">
            <a:avLst/>
          </a:prstGeom>
          <a:noFill/>
          <a:ln w="9525">
            <a:noFill/>
            <a:miter lim="800000"/>
            <a:headEnd/>
            <a:tailEnd/>
          </a:ln>
          <a:effectLst/>
        </p:spPr>
        <p:txBody>
          <a:bodyPr>
            <a:spAutoFit/>
          </a:bodyPr>
          <a:lstStyle/>
          <a:p>
            <a:pPr marL="228600" lvl="2" algn="l">
              <a:spcBef>
                <a:spcPct val="20000"/>
              </a:spcBef>
              <a:buClr>
                <a:srgbClr val="8CADAE"/>
              </a:buClr>
              <a:buSzPct val="75000"/>
              <a:buFont typeface="Symbol" pitchFamily="18" charset="2"/>
              <a:buNone/>
            </a:pPr>
            <a:r>
              <a:rPr lang="en-US" sz="2000">
                <a:latin typeface="Tahoma" pitchFamily="34" charset="0"/>
              </a:rPr>
              <a:t>The Special Supplemental Nutrition Program for Women, Infants and Children</a:t>
            </a:r>
          </a:p>
        </p:txBody>
      </p:sp>
      <p:sp>
        <p:nvSpPr>
          <p:cNvPr id="121865" name="Rectangle 9"/>
          <p:cNvSpPr>
            <a:spLocks noGrp="1"/>
          </p:cNvSpPr>
          <p:nvPr>
            <p:ph type="body" idx="1"/>
          </p:nvPr>
        </p:nvSpPr>
        <p:spPr>
          <a:xfrm>
            <a:off x="152400" y="1524000"/>
            <a:ext cx="8685213" cy="4648200"/>
          </a:xfrm>
        </p:spPr>
        <p:txBody>
          <a:bodyPr/>
          <a:lstStyle/>
          <a:p>
            <a:endParaRPr lang="en-US"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p:txBody>
          <a:bodyPr/>
          <a:lstStyle/>
          <a:p>
            <a:r>
              <a:rPr lang="en-US" smtClean="0">
                <a:effectLst>
                  <a:outerShdw blurRad="38100" dist="38100" dir="2700000" algn="tl">
                    <a:srgbClr val="000000"/>
                  </a:outerShdw>
                </a:effectLst>
              </a:rPr>
              <a:t>Salud WIC</a:t>
            </a:r>
            <a:r>
              <a:rPr lang="en-US" smtClean="0"/>
              <a:t> 	</a:t>
            </a:r>
          </a:p>
        </p:txBody>
      </p:sp>
      <p:sp>
        <p:nvSpPr>
          <p:cNvPr id="123907" name="Rectangle 3"/>
          <p:cNvSpPr>
            <a:spLocks noGrp="1"/>
          </p:cNvSpPr>
          <p:nvPr>
            <p:ph type="body" idx="1"/>
          </p:nvPr>
        </p:nvSpPr>
        <p:spPr>
          <a:xfrm>
            <a:off x="609600" y="1524000"/>
            <a:ext cx="8077200" cy="4724400"/>
          </a:xfrm>
        </p:spPr>
        <p:txBody>
          <a:bodyPr/>
          <a:lstStyle/>
          <a:p>
            <a:pPr>
              <a:lnSpc>
                <a:spcPct val="80000"/>
              </a:lnSpc>
            </a:pPr>
            <a:r>
              <a:rPr lang="en-US" sz="1600" smtClean="0"/>
              <a:t>Eligibility</a:t>
            </a:r>
          </a:p>
          <a:p>
            <a:pPr lvl="1">
              <a:lnSpc>
                <a:spcPct val="80000"/>
              </a:lnSpc>
            </a:pPr>
            <a:r>
              <a:rPr lang="en-US" sz="1600" smtClean="0"/>
              <a:t>Live in OR (legal status not required)</a:t>
            </a:r>
          </a:p>
          <a:p>
            <a:pPr lvl="1">
              <a:lnSpc>
                <a:spcPct val="80000"/>
              </a:lnSpc>
            </a:pPr>
            <a:r>
              <a:rPr lang="en-US" sz="1600" smtClean="0"/>
              <a:t>Pregnant and postpartum (up to 1 year) women, infants, and children up to age 5</a:t>
            </a:r>
          </a:p>
          <a:p>
            <a:pPr lvl="2">
              <a:lnSpc>
                <a:spcPct val="80000"/>
              </a:lnSpc>
            </a:pPr>
            <a:r>
              <a:rPr lang="en-US" sz="1600" smtClean="0"/>
              <a:t>Fathers, grandparents, foster parents and other guardians may apply for WIC for their children</a:t>
            </a:r>
          </a:p>
          <a:p>
            <a:pPr lvl="1">
              <a:lnSpc>
                <a:spcPct val="80000"/>
              </a:lnSpc>
            </a:pPr>
            <a:r>
              <a:rPr lang="en-US" sz="1600" smtClean="0"/>
              <a:t>Income (185% Federal Poverty Level)</a:t>
            </a:r>
          </a:p>
          <a:p>
            <a:pPr lvl="2">
              <a:lnSpc>
                <a:spcPct val="80000"/>
              </a:lnSpc>
            </a:pPr>
            <a:r>
              <a:rPr lang="en-US" sz="1600" smtClean="0"/>
              <a:t>Family of 4: $3446/month (gross income)</a:t>
            </a:r>
          </a:p>
          <a:p>
            <a:pPr lvl="2">
              <a:lnSpc>
                <a:spcPct val="80000"/>
              </a:lnSpc>
            </a:pPr>
            <a:r>
              <a:rPr lang="en-US" sz="1600" smtClean="0"/>
              <a:t>Adjunctively income eligible if also participating in OHP, SNAP and/or TANF</a:t>
            </a:r>
          </a:p>
          <a:p>
            <a:pPr>
              <a:lnSpc>
                <a:spcPct val="80000"/>
              </a:lnSpc>
            </a:pPr>
            <a:endParaRPr lang="en-US" sz="1600" smtClean="0"/>
          </a:p>
          <a:p>
            <a:pPr>
              <a:lnSpc>
                <a:spcPct val="80000"/>
              </a:lnSpc>
            </a:pPr>
            <a:r>
              <a:rPr lang="en-US" sz="1600" smtClean="0"/>
              <a:t>Benefits</a:t>
            </a:r>
          </a:p>
          <a:p>
            <a:pPr lvl="1">
              <a:lnSpc>
                <a:spcPct val="80000"/>
              </a:lnSpc>
            </a:pPr>
            <a:r>
              <a:rPr lang="en-US" sz="1600" smtClean="0"/>
              <a:t>Nutrition education</a:t>
            </a:r>
          </a:p>
          <a:p>
            <a:pPr lvl="1">
              <a:lnSpc>
                <a:spcPct val="80000"/>
              </a:lnSpc>
            </a:pPr>
            <a:r>
              <a:rPr lang="en-US" sz="1600" smtClean="0"/>
              <a:t>Breastfeeding education/support (including breast pumps</a:t>
            </a:r>
          </a:p>
          <a:p>
            <a:pPr lvl="1">
              <a:lnSpc>
                <a:spcPct val="80000"/>
              </a:lnSpc>
            </a:pPr>
            <a:r>
              <a:rPr lang="en-US" sz="1600" smtClean="0"/>
              <a:t>Vouchers for healthy foods</a:t>
            </a:r>
          </a:p>
          <a:p>
            <a:pPr lvl="1">
              <a:lnSpc>
                <a:spcPct val="80000"/>
              </a:lnSpc>
            </a:pPr>
            <a:r>
              <a:rPr lang="en-US" sz="1600" smtClean="0"/>
              <a:t>Infant formula for infants who are not breastfeeding</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p:cNvSpPr>
          <p:nvPr>
            <p:ph type="title"/>
          </p:nvPr>
        </p:nvSpPr>
        <p:spPr>
          <a:xfrm>
            <a:off x="533400" y="457200"/>
            <a:ext cx="8077200" cy="974725"/>
          </a:xfrm>
        </p:spPr>
        <p:txBody>
          <a:bodyPr/>
          <a:lstStyle/>
          <a:p>
            <a:r>
              <a:rPr lang="en-US" smtClean="0">
                <a:effectLst>
                  <a:outerShdw blurRad="38100" dist="38100" dir="2700000" algn="tl">
                    <a:srgbClr val="000000"/>
                  </a:outerShdw>
                </a:effectLst>
              </a:rPr>
              <a:t>How to refer to Salud WIC?</a:t>
            </a:r>
          </a:p>
        </p:txBody>
      </p:sp>
      <p:sp>
        <p:nvSpPr>
          <p:cNvPr id="124931" name="Rectangle 3"/>
          <p:cNvSpPr>
            <a:spLocks noGrp="1"/>
          </p:cNvSpPr>
          <p:nvPr>
            <p:ph type="body" idx="1"/>
          </p:nvPr>
        </p:nvSpPr>
        <p:spPr>
          <a:xfrm>
            <a:off x="533400" y="1828800"/>
            <a:ext cx="8077200" cy="4876800"/>
          </a:xfrm>
        </p:spPr>
        <p:txBody>
          <a:bodyPr/>
          <a:lstStyle/>
          <a:p>
            <a:pPr algn="ctr">
              <a:lnSpc>
                <a:spcPct val="80000"/>
              </a:lnSpc>
              <a:buFont typeface="Wingdings 2" pitchFamily="18" charset="2"/>
              <a:buNone/>
            </a:pPr>
            <a:r>
              <a:rPr lang="en-US" sz="2300" smtClean="0"/>
              <a:t>Call our office or walk-in</a:t>
            </a:r>
          </a:p>
          <a:p>
            <a:pPr algn="ctr">
              <a:lnSpc>
                <a:spcPct val="80000"/>
              </a:lnSpc>
              <a:buFontTx/>
              <a:buNone/>
            </a:pPr>
            <a:endParaRPr lang="en-US" sz="1100" smtClean="0">
              <a:ea typeface="Arial Unicode MS" pitchFamily="34" charset="-128"/>
              <a:cs typeface="Arial Unicode MS" pitchFamily="34" charset="-128"/>
            </a:endParaRPr>
          </a:p>
          <a:p>
            <a:pPr algn="ctr">
              <a:lnSpc>
                <a:spcPct val="80000"/>
              </a:lnSpc>
              <a:buFontTx/>
              <a:buNone/>
            </a:pPr>
            <a:r>
              <a:rPr lang="en-US" sz="2300" smtClean="0">
                <a:ea typeface="Arial Unicode MS" pitchFamily="34" charset="-128"/>
                <a:cs typeface="Arial Unicode MS" pitchFamily="34" charset="-128"/>
              </a:rPr>
              <a:t>2251 E Hancock St, Suite 107</a:t>
            </a:r>
          </a:p>
          <a:p>
            <a:pPr algn="ctr">
              <a:lnSpc>
                <a:spcPct val="80000"/>
              </a:lnSpc>
              <a:buFontTx/>
              <a:buNone/>
            </a:pPr>
            <a:r>
              <a:rPr lang="en-US" sz="2300" smtClean="0">
                <a:ea typeface="Arial Unicode MS" pitchFamily="34" charset="-128"/>
                <a:cs typeface="Arial Unicode MS" pitchFamily="34" charset="-128"/>
              </a:rPr>
              <a:t>Newberg, OR 97132</a:t>
            </a:r>
          </a:p>
          <a:p>
            <a:pPr algn="ctr">
              <a:lnSpc>
                <a:spcPct val="80000"/>
              </a:lnSpc>
              <a:buFontTx/>
              <a:buNone/>
            </a:pPr>
            <a:r>
              <a:rPr lang="en-US" sz="2300" smtClean="0">
                <a:ea typeface="Arial Unicode MS" pitchFamily="34" charset="-128"/>
                <a:cs typeface="Arial Unicode MS" pitchFamily="34" charset="-128"/>
              </a:rPr>
              <a:t>503.538.8779  </a:t>
            </a:r>
          </a:p>
          <a:p>
            <a:pPr algn="ctr">
              <a:lnSpc>
                <a:spcPct val="80000"/>
              </a:lnSpc>
              <a:buFontTx/>
              <a:buNone/>
            </a:pPr>
            <a:r>
              <a:rPr lang="en-US" sz="2300" smtClean="0">
                <a:ea typeface="Arial Unicode MS" pitchFamily="34" charset="-128"/>
                <a:cs typeface="Arial Unicode MS" pitchFamily="34" charset="-128"/>
              </a:rPr>
              <a:t>Toll Free: 855.wic.wic0 (855.942.9420)</a:t>
            </a:r>
          </a:p>
          <a:p>
            <a:pPr algn="ctr">
              <a:lnSpc>
                <a:spcPct val="80000"/>
              </a:lnSpc>
              <a:buFontTx/>
              <a:buNone/>
            </a:pPr>
            <a:r>
              <a:rPr lang="en-US" sz="2300" smtClean="0"/>
              <a:t>Fax: (503) 538.6970</a:t>
            </a:r>
          </a:p>
          <a:p>
            <a:pPr algn="ctr">
              <a:lnSpc>
                <a:spcPct val="80000"/>
              </a:lnSpc>
              <a:buFontTx/>
              <a:buNone/>
            </a:pPr>
            <a:endParaRPr lang="en-US" sz="1000" smtClean="0"/>
          </a:p>
          <a:p>
            <a:pPr algn="ctr">
              <a:lnSpc>
                <a:spcPct val="80000"/>
              </a:lnSpc>
              <a:buFontTx/>
              <a:buNone/>
            </a:pPr>
            <a:r>
              <a:rPr lang="en-US" sz="1800" smtClean="0"/>
              <a:t>Open weekdays 8 am-5 pm</a:t>
            </a:r>
            <a:r>
              <a:rPr lang="en-US" sz="2300" smtClean="0"/>
              <a:t> </a:t>
            </a:r>
          </a:p>
          <a:p>
            <a:pPr algn="ctr">
              <a:lnSpc>
                <a:spcPct val="80000"/>
              </a:lnSpc>
              <a:buFontTx/>
              <a:buNone/>
            </a:pPr>
            <a:r>
              <a:rPr lang="en-US" sz="1800" smtClean="0"/>
              <a:t>Closed daily for lunch from 12-1</a:t>
            </a:r>
          </a:p>
          <a:p>
            <a:pPr algn="ctr">
              <a:lnSpc>
                <a:spcPct val="80000"/>
              </a:lnSpc>
              <a:buFontTx/>
              <a:buNone/>
            </a:pPr>
            <a:endParaRPr lang="en-US" sz="900" smtClean="0"/>
          </a:p>
          <a:p>
            <a:pPr algn="ctr">
              <a:lnSpc>
                <a:spcPct val="80000"/>
              </a:lnSpc>
              <a:buFontTx/>
              <a:buNone/>
            </a:pPr>
            <a:r>
              <a:rPr lang="en-US" sz="2000" smtClean="0"/>
              <a:t>We also have clinics in McMinnville, Woodburn and Salem</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lstStyle/>
          <a:p>
            <a:pPr eaLnBrk="1" hangingPunct="1"/>
            <a:r>
              <a:rPr lang="en-US" smtClean="0">
                <a:effectLst>
                  <a:outerShdw blurRad="38100" dist="38100" dir="2700000" algn="tl">
                    <a:srgbClr val="000000"/>
                  </a:outerShdw>
                </a:effectLst>
              </a:rPr>
              <a:t>Who we are…</a:t>
            </a:r>
          </a:p>
        </p:txBody>
      </p:sp>
      <p:pic>
        <p:nvPicPr>
          <p:cNvPr id="144387" name="Content Placeholder 3"/>
          <p:cNvPicPr>
            <a:picLocks noGrp="1" noChangeAspect="1"/>
          </p:cNvPicPr>
          <p:nvPr>
            <p:ph idx="4294967295"/>
          </p:nvPr>
        </p:nvPicPr>
        <p:blipFill>
          <a:blip r:embed="rId2"/>
          <a:srcRect/>
          <a:stretch>
            <a:fillRect/>
          </a:stretch>
        </p:blipFill>
        <p:spPr>
          <a:xfrm>
            <a:off x="2544763" y="1779588"/>
            <a:ext cx="3706812" cy="2697162"/>
          </a:xfrm>
        </p:spPr>
      </p:pic>
      <p:sp>
        <p:nvSpPr>
          <p:cNvPr id="144388" name="TextBox 6"/>
          <p:cNvSpPr txBox="1">
            <a:spLocks noChangeArrowheads="1"/>
          </p:cNvSpPr>
          <p:nvPr/>
        </p:nvSpPr>
        <p:spPr bwMode="auto">
          <a:xfrm>
            <a:off x="1752600" y="4876800"/>
            <a:ext cx="5867400" cy="1077913"/>
          </a:xfrm>
          <a:prstGeom prst="rect">
            <a:avLst/>
          </a:prstGeom>
          <a:noFill/>
          <a:ln w="9525">
            <a:noFill/>
            <a:miter lim="800000"/>
            <a:headEnd/>
            <a:tailEnd/>
          </a:ln>
        </p:spPr>
        <p:txBody>
          <a:bodyPr>
            <a:spAutoFit/>
          </a:bodyPr>
          <a:lstStyle/>
          <a:p>
            <a:pPr eaLnBrk="0" hangingPunct="0"/>
            <a:r>
              <a:rPr lang="en-US" sz="3200">
                <a:latin typeface="Tahoma" pitchFamily="34" charset="0"/>
              </a:rPr>
              <a:t>Uniting people and resources for a stronger community.</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lstStyle/>
          <a:p>
            <a:pPr eaLnBrk="1" hangingPunct="1"/>
            <a:r>
              <a:rPr lang="en-US" smtClean="0">
                <a:effectLst>
                  <a:outerShdw blurRad="38100" dist="38100" dir="2700000" algn="tl">
                    <a:srgbClr val="000000"/>
                  </a:outerShdw>
                </a:effectLst>
              </a:rPr>
              <a:t>United Way Initiatives…</a:t>
            </a:r>
          </a:p>
        </p:txBody>
      </p:sp>
      <p:sp>
        <p:nvSpPr>
          <p:cNvPr id="3" name="Content Placeholder 2"/>
          <p:cNvSpPr>
            <a:spLocks noGrp="1"/>
          </p:cNvSpPr>
          <p:nvPr>
            <p:ph idx="4294967295"/>
          </p:nvPr>
        </p:nvSpPr>
        <p:spPr>
          <a:xfrm>
            <a:off x="303213" y="1524000"/>
            <a:ext cx="8534400" cy="2044700"/>
          </a:xfrm>
        </p:spPr>
        <p:txBody>
          <a:bodyPr/>
          <a:lstStyle/>
          <a:p>
            <a:pPr marL="0" indent="0" eaLnBrk="1" hangingPunct="1">
              <a:buFont typeface="Wingdings 2" pitchFamily="18" charset="2"/>
              <a:buNone/>
            </a:pPr>
            <a:r>
              <a:rPr lang="en-US" sz="2000" smtClean="0">
                <a:effectLst>
                  <a:outerShdw blurRad="38100" dist="38100" dir="2700000" algn="tl">
                    <a:srgbClr val="FFFFFF"/>
                  </a:outerShdw>
                </a:effectLst>
              </a:rPr>
              <a:t>During the 2009/11 cycle, the United Way of the Mid-Willamette Valley funded 63 programs within 46 agencies in Marion, Polk and Yamhill Counties.  We also support three important initiatives:</a:t>
            </a:r>
          </a:p>
        </p:txBody>
      </p:sp>
      <p:pic>
        <p:nvPicPr>
          <p:cNvPr id="145412" name="Picture 1" descr="MidValley211LogoCMYK.jpg"/>
          <p:cNvPicPr>
            <a:picLocks noChangeAspect="1" noChangeArrowheads="1"/>
          </p:cNvPicPr>
          <p:nvPr/>
        </p:nvPicPr>
        <p:blipFill>
          <a:blip r:embed="rId2"/>
          <a:srcRect/>
          <a:stretch>
            <a:fillRect/>
          </a:stretch>
        </p:blipFill>
        <p:spPr bwMode="auto">
          <a:xfrm>
            <a:off x="1198563" y="3962400"/>
            <a:ext cx="2154237" cy="1271588"/>
          </a:xfrm>
          <a:prstGeom prst="rect">
            <a:avLst/>
          </a:prstGeom>
          <a:noFill/>
          <a:ln w="9525">
            <a:noFill/>
            <a:miter lim="800000"/>
            <a:headEnd/>
            <a:tailEnd/>
          </a:ln>
        </p:spPr>
      </p:pic>
      <p:pic>
        <p:nvPicPr>
          <p:cNvPr id="145413" name="Picture 2" descr="hands_on jpeg.jpg"/>
          <p:cNvPicPr>
            <a:picLocks noChangeAspect="1" noChangeArrowheads="1"/>
          </p:cNvPicPr>
          <p:nvPr/>
        </p:nvPicPr>
        <p:blipFill>
          <a:blip r:embed="rId3"/>
          <a:srcRect/>
          <a:stretch>
            <a:fillRect/>
          </a:stretch>
        </p:blipFill>
        <p:spPr bwMode="auto">
          <a:xfrm>
            <a:off x="6400800" y="3813175"/>
            <a:ext cx="1676400" cy="1749425"/>
          </a:xfrm>
          <a:prstGeom prst="rect">
            <a:avLst/>
          </a:prstGeom>
          <a:noFill/>
          <a:ln w="9525">
            <a:noFill/>
            <a:miter lim="800000"/>
            <a:headEnd/>
            <a:tailEnd/>
          </a:ln>
        </p:spPr>
      </p:pic>
      <p:pic>
        <p:nvPicPr>
          <p:cNvPr id="145414" name="Picture 3" descr="GiftsinKindFinalLogoCMYK.jpg"/>
          <p:cNvPicPr>
            <a:picLocks noChangeAspect="1" noChangeArrowheads="1"/>
          </p:cNvPicPr>
          <p:nvPr/>
        </p:nvPicPr>
        <p:blipFill>
          <a:blip r:embed="rId4"/>
          <a:srcRect/>
          <a:stretch>
            <a:fillRect/>
          </a:stretch>
        </p:blipFill>
        <p:spPr bwMode="auto">
          <a:xfrm>
            <a:off x="3810000" y="5257800"/>
            <a:ext cx="1981200" cy="1327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lstStyle/>
          <a:p>
            <a:pPr eaLnBrk="1" hangingPunct="1"/>
            <a:r>
              <a:rPr lang="en-US" smtClean="0">
                <a:effectLst>
                  <a:outerShdw blurRad="38100" dist="38100" dir="2700000" algn="tl">
                    <a:srgbClr val="000000"/>
                  </a:outerShdw>
                </a:effectLst>
              </a:rPr>
              <a:t>How to get involved…</a:t>
            </a:r>
          </a:p>
        </p:txBody>
      </p:sp>
      <p:sp>
        <p:nvSpPr>
          <p:cNvPr id="3" name="Content Placeholder 2"/>
          <p:cNvSpPr>
            <a:spLocks noGrp="1"/>
          </p:cNvSpPr>
          <p:nvPr>
            <p:ph idx="4294967295"/>
          </p:nvPr>
        </p:nvSpPr>
        <p:spPr>
          <a:xfrm>
            <a:off x="762000" y="1752600"/>
            <a:ext cx="7696200" cy="3733800"/>
          </a:xfrm>
        </p:spPr>
        <p:txBody>
          <a:bodyPr/>
          <a:lstStyle/>
          <a:p>
            <a:pPr eaLnBrk="1" hangingPunct="1"/>
            <a:r>
              <a:rPr lang="en-US" smtClean="0">
                <a:effectLst>
                  <a:outerShdw blurRad="38100" dist="38100" dir="2700000" algn="tl">
                    <a:srgbClr val="FFFFFF"/>
                  </a:outerShdw>
                </a:effectLst>
              </a:rPr>
              <a:t>To find out more about the United Way and our funded partners, check out the Web site at:  unitedwaymwv.org</a:t>
            </a:r>
          </a:p>
          <a:p>
            <a:pPr eaLnBrk="1" hangingPunct="1"/>
            <a:r>
              <a:rPr lang="en-US" smtClean="0">
                <a:effectLst>
                  <a:outerShdw blurRad="38100" dist="38100" dir="2700000" algn="tl">
                    <a:srgbClr val="FFFFFF"/>
                  </a:outerShdw>
                </a:effectLst>
              </a:rPr>
              <a:t>For information and referral dial: 2-1-1</a:t>
            </a:r>
          </a:p>
          <a:p>
            <a:pPr lvl="1" eaLnBrk="1" hangingPunct="1"/>
            <a:r>
              <a:rPr lang="en-US" smtClean="0">
                <a:effectLst>
                  <a:outerShdw blurRad="38100" dist="38100" dir="2700000" algn="tl">
                    <a:srgbClr val="000000"/>
                  </a:outerShdw>
                </a:effectLst>
              </a:rPr>
              <a:t>Or access the Web site at:  211info.org</a:t>
            </a:r>
          </a:p>
          <a:p>
            <a:pPr eaLnBrk="1" hangingPunct="1"/>
            <a:r>
              <a:rPr lang="en-US" smtClean="0">
                <a:effectLst>
                  <a:outerShdw blurRad="38100" dist="38100" dir="2700000" algn="tl">
                    <a:srgbClr val="FFFFFF"/>
                  </a:outerShdw>
                </a:effectLst>
              </a:rPr>
              <a:t>To volunteer go to:  handsonmwv.org</a:t>
            </a:r>
          </a:p>
          <a:p>
            <a:pPr eaLnBrk="1" hangingPunct="1"/>
            <a:endParaRPr lang="en-US" smtClean="0">
              <a:effectLst>
                <a:outerShdw blurRad="38100" dist="38100" dir="2700000" algn="tl">
                  <a:srgbClr val="FFFFFF"/>
                </a:outerShdw>
              </a:effectLst>
            </a:endParaRPr>
          </a:p>
          <a:p>
            <a:pPr eaLnBrk="1" hangingPunct="1"/>
            <a:endParaRPr lang="en-US" smtClean="0">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Who we are </a:t>
            </a:r>
          </a:p>
        </p:txBody>
      </p:sp>
      <p:sp>
        <p:nvSpPr>
          <p:cNvPr id="7" name="Content Placeholder 6"/>
          <p:cNvSpPr>
            <a:spLocks noGrp="1"/>
          </p:cNvSpPr>
          <p:nvPr>
            <p:ph idx="4294967295"/>
          </p:nvPr>
        </p:nvSpPr>
        <p:spPr/>
        <p:txBody>
          <a:bodyPr/>
          <a:lstStyle/>
          <a:p>
            <a:pPr marL="0" indent="0" algn="ctr" eaLnBrk="1" hangingPunct="1">
              <a:buFont typeface="Wingdings 2" pitchFamily="18" charset="2"/>
              <a:buNone/>
            </a:pPr>
            <a:endParaRPr lang="en-US" sz="5400" smtClean="0">
              <a:effectLst>
                <a:outerShdw blurRad="38100" dist="38100" dir="2700000" algn="tl">
                  <a:srgbClr val="FFFFFF"/>
                </a:outerShdw>
              </a:effectLst>
            </a:endParaRPr>
          </a:p>
          <a:p>
            <a:pPr marL="0" indent="0" algn="ctr" eaLnBrk="1" hangingPunct="1">
              <a:buFont typeface="Wingdings 2" pitchFamily="18" charset="2"/>
              <a:buNone/>
            </a:pPr>
            <a:r>
              <a:rPr lang="en-US" sz="5400" smtClean="0">
                <a:effectLst>
                  <a:outerShdw blurRad="38100" dist="38100" dir="2700000" algn="tl">
                    <a:srgbClr val="FFFFFF"/>
                  </a:outerShdw>
                </a:effectLst>
              </a:rPr>
              <a:t>Housing Authority of Yamhill County (HAYC)</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HAYC Programs 	</a:t>
            </a:r>
          </a:p>
        </p:txBody>
      </p:sp>
      <p:sp>
        <p:nvSpPr>
          <p:cNvPr id="43011" name="Rectangle 3"/>
          <p:cNvSpPr>
            <a:spLocks noGrp="1" noChangeArrowheads="1"/>
          </p:cNvSpPr>
          <p:nvPr>
            <p:ph type="body" idx="4294967295"/>
          </p:nvPr>
        </p:nvSpPr>
        <p:spPr/>
        <p:txBody>
          <a:bodyPr/>
          <a:lstStyle/>
          <a:p>
            <a:pPr eaLnBrk="1" hangingPunct="1">
              <a:lnSpc>
                <a:spcPct val="80000"/>
              </a:lnSpc>
              <a:buFont typeface="Wingdings" pitchFamily="2" charset="2"/>
              <a:buChar char="§"/>
            </a:pPr>
            <a:r>
              <a:rPr lang="en-US" sz="2300" smtClean="0">
                <a:effectLst>
                  <a:outerShdw blurRad="38100" dist="38100" dir="2700000" algn="tl">
                    <a:srgbClr val="FFFFFF"/>
                  </a:outerShdw>
                </a:effectLst>
              </a:rPr>
              <a:t>Section 8 Rental Assistance and Associated Programs</a:t>
            </a:r>
          </a:p>
          <a:p>
            <a:pPr eaLnBrk="1" hangingPunct="1">
              <a:lnSpc>
                <a:spcPct val="80000"/>
              </a:lnSpc>
              <a:buFont typeface="Wingdings" pitchFamily="2" charset="2"/>
              <a:buChar char="§"/>
            </a:pPr>
            <a:r>
              <a:rPr lang="en-US" sz="2300" smtClean="0">
                <a:effectLst>
                  <a:outerShdw blurRad="38100" dist="38100" dir="2700000" algn="tl">
                    <a:srgbClr val="FFFFFF"/>
                  </a:outerShdw>
                </a:effectLst>
              </a:rPr>
              <a:t>Family, Senior, Disabled, and Farmworker Housing</a:t>
            </a:r>
          </a:p>
          <a:p>
            <a:pPr eaLnBrk="1" hangingPunct="1">
              <a:lnSpc>
                <a:spcPct val="80000"/>
              </a:lnSpc>
              <a:buFont typeface="Wingdings" pitchFamily="2" charset="2"/>
              <a:buChar char="§"/>
            </a:pPr>
            <a:r>
              <a:rPr lang="en-US" sz="2300" smtClean="0">
                <a:effectLst>
                  <a:outerShdw blurRad="38100" dist="38100" dir="2700000" algn="tl">
                    <a:srgbClr val="FFFFFF"/>
                  </a:outerShdw>
                </a:effectLst>
              </a:rPr>
              <a:t>Credit/Budget  and Homeownership Counseling</a:t>
            </a:r>
          </a:p>
          <a:p>
            <a:pPr eaLnBrk="1" hangingPunct="1">
              <a:lnSpc>
                <a:spcPct val="80000"/>
              </a:lnSpc>
              <a:buFont typeface="Wingdings" pitchFamily="2" charset="2"/>
              <a:buChar char="§"/>
            </a:pPr>
            <a:r>
              <a:rPr lang="en-US" sz="2300" smtClean="0">
                <a:effectLst>
                  <a:outerShdw blurRad="38100" dist="38100" dir="2700000" algn="tl">
                    <a:srgbClr val="FFFFFF"/>
                  </a:outerShdw>
                </a:effectLst>
              </a:rPr>
              <a:t>Home Retention Counseling/Programs</a:t>
            </a:r>
          </a:p>
          <a:p>
            <a:pPr eaLnBrk="1" hangingPunct="1">
              <a:lnSpc>
                <a:spcPct val="80000"/>
              </a:lnSpc>
              <a:buFont typeface="Wingdings" pitchFamily="2" charset="2"/>
              <a:buChar char="§"/>
            </a:pPr>
            <a:r>
              <a:rPr lang="en-US" sz="2300" smtClean="0">
                <a:effectLst>
                  <a:outerShdw blurRad="38100" dist="38100" dir="2700000" algn="tl">
                    <a:srgbClr val="FFFFFF"/>
                  </a:outerShdw>
                </a:effectLst>
              </a:rPr>
              <a:t>Homebuyer and Financial Literacy Education</a:t>
            </a:r>
          </a:p>
          <a:p>
            <a:pPr eaLnBrk="1" hangingPunct="1">
              <a:lnSpc>
                <a:spcPct val="80000"/>
              </a:lnSpc>
              <a:buFont typeface="Wingdings" pitchFamily="2" charset="2"/>
              <a:buChar char="§"/>
            </a:pPr>
            <a:r>
              <a:rPr lang="en-US" sz="2300" smtClean="0">
                <a:effectLst>
                  <a:outerShdw blurRad="38100" dist="38100" dir="2700000" algn="tl">
                    <a:srgbClr val="FFFFFF"/>
                  </a:outerShdw>
                </a:effectLst>
              </a:rPr>
              <a:t>Housing Rehabilitation Loans</a:t>
            </a:r>
          </a:p>
          <a:p>
            <a:pPr eaLnBrk="1" hangingPunct="1">
              <a:lnSpc>
                <a:spcPct val="80000"/>
              </a:lnSpc>
              <a:buFont typeface="Wingdings" pitchFamily="2" charset="2"/>
              <a:buChar char="§"/>
            </a:pPr>
            <a:r>
              <a:rPr lang="en-US" sz="2300" smtClean="0">
                <a:effectLst>
                  <a:outerShdw blurRad="38100" dist="38100" dir="2700000" algn="tl">
                    <a:srgbClr val="FFFFFF"/>
                  </a:outerShdw>
                </a:effectLst>
              </a:rPr>
              <a:t>Information and Referral</a:t>
            </a:r>
          </a:p>
          <a:p>
            <a:pPr eaLnBrk="1" hangingPunct="1">
              <a:lnSpc>
                <a:spcPct val="80000"/>
              </a:lnSpc>
              <a:buFont typeface="Wingdings" pitchFamily="2" charset="2"/>
              <a:buChar char="§"/>
            </a:pPr>
            <a:endParaRPr lang="en-US" sz="2300" smtClean="0">
              <a:effectLst>
                <a:outerShdw blurRad="38100" dist="38100" dir="2700000" algn="tl">
                  <a:srgbClr val="FFFFFF"/>
                </a:outerShdw>
              </a:effectLst>
            </a:endParaRPr>
          </a:p>
          <a:p>
            <a:pPr eaLnBrk="1" hangingPunct="1">
              <a:lnSpc>
                <a:spcPct val="80000"/>
              </a:lnSpc>
            </a:pPr>
            <a:endParaRPr lang="en-US" sz="2300" smtClean="0">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Yoop_FlyerBackground"/>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48131" name="Picture 5" descr="Yoop_FlyerBackground"/>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48132" name="Picture 6" descr="Yoop_Logo"/>
          <p:cNvPicPr>
            <a:picLocks noChangeAspect="1" noChangeArrowheads="1"/>
          </p:cNvPicPr>
          <p:nvPr/>
        </p:nvPicPr>
        <p:blipFill>
          <a:blip r:embed="rId3"/>
          <a:srcRect b="49930"/>
          <a:stretch>
            <a:fillRect/>
          </a:stretch>
        </p:blipFill>
        <p:spPr bwMode="auto">
          <a:xfrm>
            <a:off x="2514600" y="533400"/>
            <a:ext cx="4724400" cy="3060700"/>
          </a:xfrm>
          <a:prstGeom prst="rect">
            <a:avLst/>
          </a:prstGeom>
          <a:noFill/>
          <a:ln w="9525">
            <a:noFill/>
            <a:miter lim="800000"/>
            <a:headEnd/>
            <a:tailEnd/>
          </a:ln>
        </p:spPr>
      </p:pic>
      <p:pic>
        <p:nvPicPr>
          <p:cNvPr id="48133" name="Picture 7" descr="Yoop_WebButton"/>
          <p:cNvPicPr>
            <a:picLocks noChangeAspect="1" noChangeArrowheads="1"/>
          </p:cNvPicPr>
          <p:nvPr/>
        </p:nvPicPr>
        <p:blipFill>
          <a:blip r:embed="rId4"/>
          <a:srcRect l="14856" t="71556" r="13710" b="5576"/>
          <a:stretch>
            <a:fillRect/>
          </a:stretch>
        </p:blipFill>
        <p:spPr bwMode="auto">
          <a:xfrm>
            <a:off x="2667000" y="5486400"/>
            <a:ext cx="2362200" cy="977900"/>
          </a:xfrm>
          <a:prstGeom prst="rect">
            <a:avLst/>
          </a:prstGeom>
          <a:noFill/>
          <a:ln w="9525" algn="in">
            <a:noFill/>
            <a:miter lim="800000"/>
            <a:headEnd/>
            <a:tailEnd/>
          </a:ln>
        </p:spPr>
      </p:pic>
      <p:grpSp>
        <p:nvGrpSpPr>
          <p:cNvPr id="48134" name="Group 8"/>
          <p:cNvGrpSpPr>
            <a:grpSpLocks/>
          </p:cNvGrpSpPr>
          <p:nvPr/>
        </p:nvGrpSpPr>
        <p:grpSpPr bwMode="auto">
          <a:xfrm>
            <a:off x="1676400" y="3048000"/>
            <a:ext cx="6096000" cy="2457450"/>
            <a:chOff x="112014000" y="109059936"/>
            <a:chExt cx="3200400" cy="1314450"/>
          </a:xfrm>
        </p:grpSpPr>
        <p:grpSp>
          <p:nvGrpSpPr>
            <p:cNvPr id="48135" name="Group 9"/>
            <p:cNvGrpSpPr>
              <a:grpSpLocks/>
            </p:cNvGrpSpPr>
            <p:nvPr/>
          </p:nvGrpSpPr>
          <p:grpSpPr bwMode="auto">
            <a:xfrm>
              <a:off x="112464350" y="109101086"/>
              <a:ext cx="2400300" cy="1151685"/>
              <a:chOff x="112464350" y="109101086"/>
              <a:chExt cx="2400300" cy="1151685"/>
            </a:xfrm>
          </p:grpSpPr>
          <p:grpSp>
            <p:nvGrpSpPr>
              <p:cNvPr id="48136" name="Group 10"/>
              <p:cNvGrpSpPr>
                <a:grpSpLocks/>
              </p:cNvGrpSpPr>
              <p:nvPr/>
            </p:nvGrpSpPr>
            <p:grpSpPr bwMode="auto">
              <a:xfrm>
                <a:off x="112503665" y="109101086"/>
                <a:ext cx="2286000" cy="887195"/>
                <a:chOff x="112503665" y="109077405"/>
                <a:chExt cx="2286000" cy="887195"/>
              </a:xfrm>
            </p:grpSpPr>
            <p:pic>
              <p:nvPicPr>
                <p:cNvPr id="48137" name="Picture 11" descr="Yoop_Title"/>
                <p:cNvPicPr>
                  <a:picLocks noChangeAspect="1" noChangeArrowheads="1"/>
                </p:cNvPicPr>
                <p:nvPr/>
              </p:nvPicPr>
              <p:blipFill>
                <a:blip r:embed="rId5"/>
                <a:srcRect l="26785" t="23427" r="63423" b="74576"/>
                <a:stretch>
                  <a:fillRect/>
                </a:stretch>
              </p:blipFill>
              <p:spPr bwMode="auto">
                <a:xfrm>
                  <a:off x="112728375" y="109077405"/>
                  <a:ext cx="371475" cy="171450"/>
                </a:xfrm>
                <a:prstGeom prst="rect">
                  <a:avLst/>
                </a:prstGeom>
                <a:noFill/>
                <a:ln w="9525" algn="in">
                  <a:noFill/>
                  <a:miter lim="800000"/>
                  <a:headEnd/>
                  <a:tailEnd/>
                </a:ln>
              </p:spPr>
            </p:pic>
            <p:sp>
              <p:nvSpPr>
                <p:cNvPr id="48138" name="WordArt 12"/>
                <p:cNvSpPr>
                  <a:spLocks noChangeArrowheads="1" noChangeShapeType="1" noTextEdit="1"/>
                </p:cNvSpPr>
                <p:nvPr/>
              </p:nvSpPr>
              <p:spPr bwMode="auto">
                <a:xfrm>
                  <a:off x="112503665" y="109278115"/>
                  <a:ext cx="2286000" cy="523875"/>
                </a:xfrm>
                <a:prstGeom prst="rect">
                  <a:avLst/>
                </a:prstGeom>
              </p:spPr>
              <p:txBody>
                <a:bodyPr wrap="none" fromWordArt="1">
                  <a:prstTxWarp prst="textPlain">
                    <a:avLst>
                      <a:gd name="adj" fmla="val 50000"/>
                    </a:avLst>
                  </a:prstTxWarp>
                </a:bodyPr>
                <a:lstStyle/>
                <a:p>
                  <a:r>
                    <a:rPr lang="en-US" sz="3600" b="1" i="1" kern="10" spc="-180">
                      <a:ln w="9525">
                        <a:noFill/>
                        <a:round/>
                        <a:headEnd/>
                        <a:tailEnd/>
                      </a:ln>
                      <a:solidFill>
                        <a:srgbClr val="ED2024"/>
                      </a:solidFill>
                      <a:latin typeface="Arial"/>
                      <a:cs typeface="Arial"/>
                    </a:rPr>
                    <a:t>Youth Opportunity</a:t>
                  </a:r>
                </a:p>
              </p:txBody>
            </p:sp>
            <p:pic>
              <p:nvPicPr>
                <p:cNvPr id="48139" name="Picture 13" descr="Yoop_Title"/>
                <p:cNvPicPr>
                  <a:picLocks noChangeAspect="1" noChangeArrowheads="1"/>
                </p:cNvPicPr>
                <p:nvPr/>
              </p:nvPicPr>
              <p:blipFill>
                <a:blip r:embed="rId5"/>
                <a:srcRect l="64444" t="31085" r="23505" b="66585"/>
                <a:stretch>
                  <a:fillRect/>
                </a:stretch>
              </p:blipFill>
              <p:spPr bwMode="auto">
                <a:xfrm>
                  <a:off x="114157810" y="109764575"/>
                  <a:ext cx="457200" cy="200025"/>
                </a:xfrm>
                <a:prstGeom prst="rect">
                  <a:avLst/>
                </a:prstGeom>
                <a:noFill/>
                <a:ln w="9525" algn="in">
                  <a:noFill/>
                  <a:miter lim="800000"/>
                  <a:headEnd/>
                  <a:tailEnd/>
                </a:ln>
              </p:spPr>
            </p:pic>
          </p:grpSp>
          <p:pic>
            <p:nvPicPr>
              <p:cNvPr id="48140" name="Picture 14" descr="Yoop_Title"/>
              <p:cNvPicPr>
                <a:picLocks noChangeAspect="1" noChangeArrowheads="1"/>
              </p:cNvPicPr>
              <p:nvPr/>
            </p:nvPicPr>
            <p:blipFill>
              <a:blip r:embed="rId5"/>
              <a:srcRect l="26125" t="34119" r="26678" b="62352"/>
              <a:stretch>
                <a:fillRect/>
              </a:stretch>
            </p:blipFill>
            <p:spPr bwMode="auto">
              <a:xfrm>
                <a:off x="112464350" y="110020484"/>
                <a:ext cx="2400300" cy="232287"/>
              </a:xfrm>
              <a:prstGeom prst="rect">
                <a:avLst/>
              </a:prstGeom>
              <a:noFill/>
              <a:ln w="9525" algn="in">
                <a:noFill/>
                <a:miter lim="800000"/>
                <a:headEnd/>
                <a:tailEnd/>
              </a:ln>
            </p:spPr>
          </p:pic>
        </p:grpSp>
        <p:sp>
          <p:nvSpPr>
            <p:cNvPr id="48141" name="Rectangle 15"/>
            <p:cNvSpPr>
              <a:spLocks noChangeArrowheads="1"/>
            </p:cNvSpPr>
            <p:nvPr/>
          </p:nvSpPr>
          <p:spPr bwMode="auto">
            <a:xfrm>
              <a:off x="112014000" y="109059936"/>
              <a:ext cx="3200400" cy="1314450"/>
            </a:xfrm>
            <a:prstGeom prst="rect">
              <a:avLst/>
            </a:prstGeom>
            <a:noFill/>
            <a:ln w="9525" algn="in">
              <a:noFill/>
              <a:miter lim="800000"/>
              <a:headEnd/>
              <a:tailEnd/>
            </a:ln>
          </p:spPr>
          <p:txBody>
            <a:bodyPr lIns="36576" tIns="36576" rIns="36576" bIns="36576"/>
            <a:lstStyle/>
            <a:p>
              <a:pPr algn="l"/>
              <a:endParaRPr lang="en-US" sz="1800">
                <a:latin typeface="Arial" pitchFamily="34" charset="0"/>
              </a:endParaRPr>
            </a:p>
          </p:txBody>
        </p:sp>
      </p:grpSp>
      <p:pic>
        <p:nvPicPr>
          <p:cNvPr id="48142" name="Picture 6"/>
          <p:cNvPicPr>
            <a:picLocks noChangeAspect="1" noChangeArrowheads="1"/>
          </p:cNvPicPr>
          <p:nvPr/>
        </p:nvPicPr>
        <p:blipFill>
          <a:blip r:embed="rId6"/>
          <a:srcRect/>
          <a:stretch>
            <a:fillRect/>
          </a:stretch>
        </p:blipFill>
        <p:spPr bwMode="auto">
          <a:xfrm>
            <a:off x="457200" y="5791200"/>
            <a:ext cx="1981200" cy="560388"/>
          </a:xfrm>
          <a:prstGeom prst="rect">
            <a:avLst/>
          </a:prstGeom>
          <a:noFill/>
          <a:ln w="25400">
            <a:solidFill>
              <a:srgbClr val="D4312C"/>
            </a:solidFill>
            <a:miter lim="800000"/>
            <a:headEnd/>
            <a:tailEnd/>
          </a:ln>
        </p:spPr>
      </p:pic>
      <p:pic>
        <p:nvPicPr>
          <p:cNvPr id="48143" name="Picture 20" descr="CYFS LOGO BLACK"/>
          <p:cNvPicPr>
            <a:picLocks noChangeAspect="1" noChangeArrowheads="1"/>
          </p:cNvPicPr>
          <p:nvPr/>
        </p:nvPicPr>
        <p:blipFill>
          <a:blip r:embed="rId7"/>
          <a:srcRect/>
          <a:stretch>
            <a:fillRect/>
          </a:stretch>
        </p:blipFill>
        <p:spPr bwMode="auto">
          <a:xfrm>
            <a:off x="8153400" y="5638800"/>
            <a:ext cx="457200" cy="647700"/>
          </a:xfrm>
          <a:prstGeom prst="rect">
            <a:avLst/>
          </a:prstGeom>
          <a:noFill/>
          <a:ln w="9525" algn="in">
            <a:noFill/>
            <a:miter lim="800000"/>
            <a:headEnd/>
            <a:tailEnd/>
          </a:ln>
        </p:spPr>
      </p:pic>
      <p:sp>
        <p:nvSpPr>
          <p:cNvPr id="48144" name="Text Box 21"/>
          <p:cNvSpPr txBox="1">
            <a:spLocks noChangeArrowheads="1"/>
          </p:cNvSpPr>
          <p:nvPr/>
        </p:nvSpPr>
        <p:spPr bwMode="auto">
          <a:xfrm>
            <a:off x="4572000" y="5807075"/>
            <a:ext cx="3581400" cy="517525"/>
          </a:xfrm>
          <a:prstGeom prst="rect">
            <a:avLst/>
          </a:prstGeom>
          <a:noFill/>
          <a:ln w="9525">
            <a:noFill/>
            <a:miter lim="800000"/>
            <a:headEnd/>
            <a:tailEnd/>
          </a:ln>
        </p:spPr>
        <p:txBody>
          <a:bodyPr>
            <a:spAutoFit/>
          </a:bodyPr>
          <a:lstStyle/>
          <a:p>
            <a:pPr algn="r">
              <a:spcBef>
                <a:spcPct val="50000"/>
              </a:spcBef>
            </a:pPr>
            <a:r>
              <a:rPr lang="en-US" sz="1400">
                <a:solidFill>
                  <a:srgbClr val="ED2024"/>
                </a:solidFill>
                <a:latin typeface="Arial" pitchFamily="34" charset="0"/>
              </a:rPr>
              <a:t>A program of </a:t>
            </a:r>
          </a:p>
          <a:p>
            <a:pPr algn="r"/>
            <a:r>
              <a:rPr lang="en-US" sz="1400">
                <a:solidFill>
                  <a:srgbClr val="ED2024"/>
                </a:solidFill>
                <a:latin typeface="Arial" pitchFamily="34" charset="0"/>
              </a:rPr>
              <a:t>Chehalem Youth &amp; Family Services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How to refer to HAYC?</a:t>
            </a:r>
          </a:p>
        </p:txBody>
      </p:sp>
      <p:sp>
        <p:nvSpPr>
          <p:cNvPr id="44035" name="Rectangle 3"/>
          <p:cNvSpPr>
            <a:spLocks noGrp="1" noChangeArrowheads="1"/>
          </p:cNvSpPr>
          <p:nvPr>
            <p:ph type="body" idx="4294967295"/>
          </p:nvPr>
        </p:nvSpPr>
        <p:spPr/>
        <p:txBody>
          <a:bodyPr/>
          <a:lstStyle/>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Call or stop by our office during regular</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business hours Monday to Friday 8am-5pm</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135 NE Dunn Place</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McMinnville OR 97128</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Phone: 503-883-4300</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Fax: 503-472-4376</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Toll free in Yamhill County: 888-434-6571</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Or visit us online at</a:t>
            </a:r>
          </a:p>
          <a:p>
            <a:pPr algn="ctr" eaLnBrk="1" hangingPunct="1">
              <a:lnSpc>
                <a:spcPct val="90000"/>
              </a:lnSpc>
              <a:buFont typeface="Wingdings 2" pitchFamily="18" charset="2"/>
              <a:buNone/>
            </a:pPr>
            <a:r>
              <a:rPr lang="en-US" sz="2300" smtClean="0">
                <a:effectLst>
                  <a:outerShdw blurRad="38100" dist="38100" dir="2700000" algn="tl">
                    <a:srgbClr val="FFFFFF"/>
                  </a:outerShdw>
                </a:effectLst>
              </a:rPr>
              <a:t>www.hayc.org</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0"/>
          <p:cNvPicPr>
            <a:picLocks noChangeAspect="1" noChangeArrowheads="1"/>
          </p:cNvPicPr>
          <p:nvPr/>
        </p:nvPicPr>
        <p:blipFill>
          <a:blip r:embed="rId3"/>
          <a:srcRect/>
          <a:stretch>
            <a:fillRect/>
          </a:stretch>
        </p:blipFill>
        <p:spPr bwMode="auto">
          <a:xfrm>
            <a:off x="1809750" y="4038600"/>
            <a:ext cx="2762250" cy="1752600"/>
          </a:xfrm>
          <a:prstGeom prst="rect">
            <a:avLst/>
          </a:prstGeom>
          <a:noFill/>
          <a:ln w="12700" cap="sq">
            <a:noFill/>
            <a:miter lim="800000"/>
            <a:headEnd type="none" w="sm" len="sm"/>
            <a:tailEnd type="none" w="sm" len="sm"/>
          </a:ln>
        </p:spPr>
      </p:pic>
      <p:pic>
        <p:nvPicPr>
          <p:cNvPr id="138243" name="Picture 13"/>
          <p:cNvPicPr>
            <a:picLocks noChangeAspect="1" noChangeArrowheads="1"/>
          </p:cNvPicPr>
          <p:nvPr/>
        </p:nvPicPr>
        <p:blipFill>
          <a:blip r:embed="rId4"/>
          <a:srcRect/>
          <a:stretch>
            <a:fillRect/>
          </a:stretch>
        </p:blipFill>
        <p:spPr bwMode="auto">
          <a:xfrm>
            <a:off x="4913313" y="4724400"/>
            <a:ext cx="2782887" cy="1600200"/>
          </a:xfrm>
          <a:prstGeom prst="rect">
            <a:avLst/>
          </a:prstGeom>
          <a:noFill/>
          <a:ln w="12700" cap="sq">
            <a:noFill/>
            <a:miter lim="800000"/>
            <a:headEnd type="none" w="sm" len="sm"/>
            <a:tailEnd type="none" w="sm" len="sm"/>
          </a:ln>
        </p:spPr>
      </p:pic>
      <p:sp>
        <p:nvSpPr>
          <p:cNvPr id="6" name="TextBox 5"/>
          <p:cNvSpPr txBox="1"/>
          <p:nvPr/>
        </p:nvSpPr>
        <p:spPr>
          <a:xfrm>
            <a:off x="1371600" y="2286000"/>
            <a:ext cx="6705600" cy="1308100"/>
          </a:xfrm>
          <a:prstGeom prst="rect">
            <a:avLst/>
          </a:prstGeom>
          <a:noFill/>
        </p:spPr>
        <p:txBody>
          <a:bodyPr>
            <a:spAutoFit/>
          </a:bodyPr>
          <a:lstStyle/>
          <a:p>
            <a:pPr eaLnBrk="0" hangingPunct="0">
              <a:defRPr/>
            </a:pPr>
            <a:r>
              <a:rPr kumimoji="1" lang="en-US" sz="4400" b="1" dirty="0">
                <a:solidFill>
                  <a:srgbClr val="FF0000"/>
                </a:solidFill>
                <a:effectLst>
                  <a:outerShdw blurRad="38100" dist="38100" dir="2700000" algn="tl">
                    <a:srgbClr val="000000">
                      <a:alpha val="43137"/>
                    </a:srgbClr>
                  </a:outerShdw>
                </a:effectLst>
                <a:latin typeface="Times New Roman" charset="0"/>
                <a:cs typeface="+mn-cs"/>
              </a:rPr>
              <a:t>P</a:t>
            </a:r>
            <a:r>
              <a:rPr kumimoji="1" lang="en-US" sz="3600" b="1" dirty="0">
                <a:solidFill>
                  <a:srgbClr val="FF0000"/>
                </a:solidFill>
                <a:effectLst>
                  <a:outerShdw blurRad="38100" dist="38100" dir="2700000" algn="tl">
                    <a:srgbClr val="000000">
                      <a:alpha val="43137"/>
                    </a:srgbClr>
                  </a:outerShdw>
                </a:effectLst>
                <a:latin typeface="Times New Roman" charset="0"/>
                <a:cs typeface="+mn-cs"/>
              </a:rPr>
              <a:t>EACE</a:t>
            </a:r>
            <a:r>
              <a:rPr kumimoji="1" lang="en-US" sz="4400" b="1" dirty="0">
                <a:solidFill>
                  <a:srgbClr val="FF0000"/>
                </a:solidFill>
                <a:effectLst>
                  <a:outerShdw blurRad="38100" dist="38100" dir="2700000" algn="tl">
                    <a:srgbClr val="000000">
                      <a:alpha val="43137"/>
                    </a:srgbClr>
                  </a:outerShdw>
                </a:effectLst>
                <a:latin typeface="Times New Roman" charset="0"/>
                <a:cs typeface="+mn-cs"/>
              </a:rPr>
              <a:t>B</a:t>
            </a:r>
            <a:r>
              <a:rPr kumimoji="1" lang="en-US" sz="3600" b="1" dirty="0">
                <a:solidFill>
                  <a:srgbClr val="FF0000"/>
                </a:solidFill>
                <a:effectLst>
                  <a:outerShdw blurRad="38100" dist="38100" dir="2700000" algn="tl">
                    <a:srgbClr val="000000">
                      <a:alpha val="43137"/>
                    </a:srgbClr>
                  </a:outerShdw>
                </a:effectLst>
                <a:latin typeface="Times New Roman" charset="0"/>
                <a:cs typeface="+mn-cs"/>
              </a:rPr>
              <a:t>UILDING</a:t>
            </a:r>
            <a:r>
              <a:rPr kumimoji="1" lang="en-US" b="1" dirty="0">
                <a:solidFill>
                  <a:srgbClr val="FF0000"/>
                </a:solidFill>
                <a:effectLst>
                  <a:outerShdw blurRad="38100" dist="38100" dir="2700000" algn="tl">
                    <a:srgbClr val="000000">
                      <a:alpha val="43137"/>
                    </a:srgbClr>
                  </a:outerShdw>
                </a:effectLst>
                <a:latin typeface="Times New Roman" charset="0"/>
                <a:cs typeface="+mn-cs"/>
              </a:rPr>
              <a:t>  </a:t>
            </a:r>
            <a:r>
              <a:rPr kumimoji="1" lang="en-US" sz="4400" b="1" dirty="0">
                <a:solidFill>
                  <a:srgbClr val="FF0000"/>
                </a:solidFill>
                <a:effectLst>
                  <a:outerShdw blurRad="38100" dist="38100" dir="2700000" algn="tl">
                    <a:srgbClr val="000000">
                      <a:alpha val="43137"/>
                    </a:srgbClr>
                  </a:outerShdw>
                </a:effectLst>
                <a:latin typeface="Times New Roman" charset="0"/>
                <a:cs typeface="+mn-cs"/>
              </a:rPr>
              <a:t>O</a:t>
            </a:r>
            <a:r>
              <a:rPr kumimoji="1" lang="en-US" sz="3600" b="1" dirty="0">
                <a:solidFill>
                  <a:srgbClr val="FF0000"/>
                </a:solidFill>
                <a:effectLst>
                  <a:outerShdw blurRad="38100" dist="38100" dir="2700000" algn="tl">
                    <a:srgbClr val="000000">
                      <a:alpha val="43137"/>
                    </a:srgbClr>
                  </a:outerShdw>
                </a:effectLst>
                <a:latin typeface="Times New Roman" charset="0"/>
                <a:cs typeface="+mn-cs"/>
              </a:rPr>
              <a:t>PTIONS</a:t>
            </a:r>
          </a:p>
          <a:p>
            <a:pPr eaLnBrk="0" hangingPunct="0">
              <a:defRPr/>
            </a:pPr>
            <a:r>
              <a:rPr kumimoji="1" lang="en-US" sz="3000" dirty="0">
                <a:effectLst>
                  <a:outerShdw blurRad="38100" dist="38100" dir="2700000" algn="tl">
                    <a:srgbClr val="000000">
                      <a:alpha val="43137"/>
                    </a:srgbClr>
                  </a:outerShdw>
                </a:effectLst>
                <a:latin typeface="Times New Roman" charset="0"/>
                <a:cs typeface="+mn-cs"/>
              </a:rPr>
              <a:t>FOR </a:t>
            </a:r>
            <a:r>
              <a:rPr kumimoji="1" lang="en-US" sz="3500" dirty="0">
                <a:effectLst>
                  <a:outerShdw blurRad="38100" dist="38100" dir="2700000" algn="tl">
                    <a:srgbClr val="000000">
                      <a:alpha val="43137"/>
                    </a:srgbClr>
                  </a:outerShdw>
                </a:effectLst>
                <a:latin typeface="Times New Roman" charset="0"/>
                <a:cs typeface="+mn-cs"/>
              </a:rPr>
              <a:t>Y</a:t>
            </a:r>
            <a:r>
              <a:rPr kumimoji="1" lang="en-US" sz="3000" dirty="0">
                <a:effectLst>
                  <a:outerShdw blurRad="38100" dist="38100" dir="2700000" algn="tl">
                    <a:srgbClr val="000000">
                      <a:alpha val="43137"/>
                    </a:srgbClr>
                  </a:outerShdw>
                </a:effectLst>
                <a:latin typeface="Times New Roman" charset="0"/>
                <a:cs typeface="+mn-cs"/>
              </a:rPr>
              <a:t>OUTH &amp; </a:t>
            </a:r>
            <a:r>
              <a:rPr kumimoji="1" lang="en-US" sz="3500" dirty="0">
                <a:effectLst>
                  <a:outerShdw blurRad="38100" dist="38100" dir="2700000" algn="tl">
                    <a:srgbClr val="000000">
                      <a:alpha val="43137"/>
                    </a:srgbClr>
                  </a:outerShdw>
                </a:effectLst>
                <a:latin typeface="Times New Roman" charset="0"/>
                <a:cs typeface="+mn-cs"/>
              </a:rPr>
              <a:t>F</a:t>
            </a:r>
            <a:r>
              <a:rPr kumimoji="1" lang="en-US" sz="3000" dirty="0">
                <a:effectLst>
                  <a:outerShdw blurRad="38100" dist="38100" dir="2700000" algn="tl">
                    <a:srgbClr val="000000">
                      <a:alpha val="43137"/>
                    </a:srgbClr>
                  </a:outerShdw>
                </a:effectLst>
                <a:latin typeface="Times New Roman" charset="0"/>
                <a:cs typeface="+mn-cs"/>
              </a:rPr>
              <a:t>AMILIES</a:t>
            </a:r>
          </a:p>
        </p:txBody>
      </p:sp>
      <p:sp>
        <p:nvSpPr>
          <p:cNvPr id="7" name="Rectangle 2"/>
          <p:cNvSpPr txBox="1">
            <a:spLocks noChangeArrowheads="1"/>
          </p:cNvSpPr>
          <p:nvPr/>
        </p:nvSpPr>
        <p:spPr>
          <a:xfrm>
            <a:off x="2971800" y="609600"/>
            <a:ext cx="4648200" cy="1447800"/>
          </a:xfrm>
          <a:prstGeom prst="rect">
            <a:avLst/>
          </a:prstGeom>
        </p:spPr>
        <p:txBody>
          <a:bodyPr anchor="ctr">
            <a:normAutofit fontScale="75000" lnSpcReduction="20000"/>
            <a:scene3d>
              <a:camera prst="orthographicFront"/>
              <a:lightRig rig="soft" dir="t"/>
            </a:scene3d>
            <a:sp3d prstMaterial="softEdge">
              <a:bevelT w="25400" h="25400"/>
            </a:sp3d>
          </a:bodyPr>
          <a:lstStyle/>
          <a:p>
            <a:pPr fontAlgn="auto">
              <a:spcAft>
                <a:spcPts val="0"/>
              </a:spcAft>
              <a:defRPr/>
            </a:pPr>
            <a:r>
              <a:rPr lang="en-US" sz="5400" b="1" dirty="0">
                <a:solidFill>
                  <a:srgbClr val="FF0000"/>
                </a:solidFill>
                <a:effectLst>
                  <a:outerShdw blurRad="31750" dist="25400" dir="5400000" algn="tl" rotWithShape="0">
                    <a:srgbClr val="000000">
                      <a:alpha val="25000"/>
                    </a:srgbClr>
                  </a:outerShdw>
                </a:effectLst>
                <a:latin typeface="Bernard MT Condensed" pitchFamily="18" charset="0"/>
                <a:ea typeface="+mj-ea"/>
                <a:cs typeface="+mj-cs"/>
              </a:rPr>
              <a:t>Y</a:t>
            </a:r>
            <a:r>
              <a:rPr lang="en-US" sz="4000" b="1" dirty="0">
                <a:solidFill>
                  <a:schemeClr val="tx2"/>
                </a:solidFill>
                <a:effectLst>
                  <a:outerShdw blurRad="31750" dist="25400" dir="5400000" algn="tl" rotWithShape="0">
                    <a:srgbClr val="000000">
                      <a:alpha val="25000"/>
                    </a:srgbClr>
                  </a:outerShdw>
                </a:effectLst>
                <a:latin typeface="Bernard MT Condensed" pitchFamily="18" charset="0"/>
                <a:ea typeface="+mj-ea"/>
                <a:cs typeface="+mj-cs"/>
              </a:rPr>
              <a:t>our </a:t>
            </a:r>
            <a:r>
              <a:rPr lang="en-US" sz="5400" b="1" dirty="0">
                <a:solidFill>
                  <a:srgbClr val="FF0000"/>
                </a:solidFill>
                <a:effectLst>
                  <a:outerShdw blurRad="31750" dist="25400" dir="5400000" algn="tl" rotWithShape="0">
                    <a:srgbClr val="000000">
                      <a:alpha val="25000"/>
                    </a:srgbClr>
                  </a:outerShdw>
                </a:effectLst>
                <a:latin typeface="Bernard MT Condensed" pitchFamily="18" charset="0"/>
                <a:ea typeface="+mj-ea"/>
                <a:cs typeface="+mj-cs"/>
              </a:rPr>
              <a:t>C</a:t>
            </a:r>
            <a:r>
              <a:rPr lang="en-US" sz="4000" b="1" dirty="0">
                <a:solidFill>
                  <a:schemeClr val="tx2"/>
                </a:solidFill>
                <a:effectLst>
                  <a:outerShdw blurRad="31750" dist="25400" dir="5400000" algn="tl" rotWithShape="0">
                    <a:srgbClr val="000000">
                      <a:alpha val="25000"/>
                    </a:srgbClr>
                  </a:outerShdw>
                </a:effectLst>
                <a:latin typeface="Bernard MT Condensed" pitchFamily="18" charset="0"/>
                <a:ea typeface="+mj-ea"/>
                <a:cs typeface="+mj-cs"/>
              </a:rPr>
              <a:t>ommunity </a:t>
            </a:r>
            <a:r>
              <a:rPr lang="en-US" sz="5400" b="1" dirty="0">
                <a:solidFill>
                  <a:srgbClr val="FF0000"/>
                </a:solidFill>
                <a:effectLst>
                  <a:outerShdw blurRad="31750" dist="25400" dir="5400000" algn="tl" rotWithShape="0">
                    <a:srgbClr val="000000">
                      <a:alpha val="25000"/>
                    </a:srgbClr>
                  </a:outerShdw>
                </a:effectLst>
                <a:latin typeface="Bernard MT Condensed" pitchFamily="18" charset="0"/>
                <a:ea typeface="+mj-ea"/>
                <a:cs typeface="+mj-cs"/>
              </a:rPr>
              <a:t>M</a:t>
            </a:r>
            <a:r>
              <a:rPr lang="en-US" sz="4000" b="1" dirty="0">
                <a:solidFill>
                  <a:schemeClr val="tx2"/>
                </a:solidFill>
                <a:effectLst>
                  <a:outerShdw blurRad="31750" dist="25400" dir="5400000" algn="tl" rotWithShape="0">
                    <a:srgbClr val="000000">
                      <a:alpha val="25000"/>
                    </a:srgbClr>
                  </a:outerShdw>
                </a:effectLst>
                <a:latin typeface="Bernard MT Condensed" pitchFamily="18" charset="0"/>
                <a:ea typeface="+mj-ea"/>
                <a:cs typeface="+mj-cs"/>
              </a:rPr>
              <a:t>ediators</a:t>
            </a:r>
            <a:r>
              <a:rPr lang="en-US" sz="4400" b="1" dirty="0">
                <a:solidFill>
                  <a:schemeClr val="tx2"/>
                </a:solidFill>
                <a:effectLst>
                  <a:outerShdw blurRad="31750" dist="25400" dir="5400000" algn="tl" rotWithShape="0">
                    <a:srgbClr val="000000">
                      <a:alpha val="25000"/>
                    </a:srgbClr>
                  </a:outerShdw>
                </a:effectLst>
                <a:latin typeface="Bernard MT Condensed" pitchFamily="18" charset="0"/>
                <a:ea typeface="+mj-ea"/>
                <a:cs typeface="+mj-cs"/>
              </a:rPr>
              <a:t/>
            </a:r>
            <a:br>
              <a:rPr lang="en-US" sz="4400" b="1" dirty="0">
                <a:solidFill>
                  <a:schemeClr val="tx2"/>
                </a:solidFill>
                <a:effectLst>
                  <a:outerShdw blurRad="31750" dist="25400" dir="5400000" algn="tl" rotWithShape="0">
                    <a:srgbClr val="000000">
                      <a:alpha val="25000"/>
                    </a:srgbClr>
                  </a:outerShdw>
                </a:effectLst>
                <a:latin typeface="Bernard MT Condensed" pitchFamily="18" charset="0"/>
                <a:ea typeface="+mj-ea"/>
                <a:cs typeface="+mj-cs"/>
              </a:rPr>
            </a:br>
            <a:r>
              <a:rPr lang="en-US" sz="3500" b="1" dirty="0">
                <a:solidFill>
                  <a:schemeClr val="tx2"/>
                </a:solidFill>
                <a:effectLst>
                  <a:outerShdw blurRad="31750" dist="25400" dir="5400000" algn="tl" rotWithShape="0">
                    <a:srgbClr val="000000">
                      <a:alpha val="25000"/>
                    </a:srgbClr>
                  </a:outerShdw>
                </a:effectLst>
                <a:latin typeface="Bernard MT Condensed" pitchFamily="18" charset="0"/>
                <a:ea typeface="+mj-ea"/>
                <a:cs typeface="+mj-cs"/>
              </a:rPr>
              <a:t>of Yamhill County</a:t>
            </a:r>
            <a:r>
              <a:rPr lang="en-US" sz="1600" b="1" dirty="0">
                <a:solidFill>
                  <a:schemeClr val="tx2"/>
                </a:solidFill>
                <a:effectLst>
                  <a:outerShdw blurRad="31750" dist="25400" dir="5400000" algn="tl" rotWithShape="0">
                    <a:srgbClr val="000000">
                      <a:alpha val="25000"/>
                    </a:srgbClr>
                  </a:outerShdw>
                </a:effectLst>
                <a:latin typeface="Bernard MT Condensed" pitchFamily="18" charset="0"/>
                <a:ea typeface="+mj-ea"/>
                <a:cs typeface="+mj-cs"/>
              </a:rPr>
              <a:t> </a:t>
            </a:r>
          </a:p>
        </p:txBody>
      </p:sp>
      <p:pic>
        <p:nvPicPr>
          <p:cNvPr id="138246" name="Picture 8"/>
          <p:cNvPicPr>
            <a:picLocks noChangeAspect="1" noChangeArrowheads="1"/>
          </p:cNvPicPr>
          <p:nvPr/>
        </p:nvPicPr>
        <p:blipFill>
          <a:blip r:embed="rId5"/>
          <a:srcRect/>
          <a:stretch>
            <a:fillRect/>
          </a:stretch>
        </p:blipFill>
        <p:spPr bwMode="auto">
          <a:xfrm>
            <a:off x="1752600" y="685800"/>
            <a:ext cx="1209675" cy="1219200"/>
          </a:xfrm>
          <a:prstGeom prst="rect">
            <a:avLst/>
          </a:prstGeom>
          <a:no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3"/>
          <p:cNvSpPr>
            <a:spLocks noGrp="1" noChangeArrowheads="1"/>
          </p:cNvSpPr>
          <p:nvPr>
            <p:ph idx="4294967295"/>
          </p:nvPr>
        </p:nvSpPr>
        <p:spPr>
          <a:xfrm>
            <a:off x="990600" y="1524000"/>
            <a:ext cx="8305800" cy="4800600"/>
          </a:xfrm>
        </p:spPr>
        <p:txBody>
          <a:bodyPr/>
          <a:lstStyle/>
          <a:p>
            <a:pPr marL="365125" indent="-255588" eaLnBrk="1" hangingPunct="1">
              <a:lnSpc>
                <a:spcPct val="90000"/>
              </a:lnSpc>
            </a:pPr>
            <a:endParaRPr lang="en-US" sz="900" smtClean="0"/>
          </a:p>
          <a:p>
            <a:pPr marL="365125" indent="-255588" eaLnBrk="1" hangingPunct="1">
              <a:lnSpc>
                <a:spcPct val="90000"/>
              </a:lnSpc>
              <a:buFont typeface="Wingdings 2" pitchFamily="18" charset="2"/>
              <a:buNone/>
            </a:pPr>
            <a:endParaRPr lang="en-US" sz="600" smtClean="0"/>
          </a:p>
          <a:p>
            <a:pPr marL="365125" indent="-255588" eaLnBrk="1" hangingPunct="1">
              <a:lnSpc>
                <a:spcPct val="90000"/>
              </a:lnSpc>
            </a:pPr>
            <a:r>
              <a:rPr lang="en-US" sz="2300" b="1" smtClean="0">
                <a:solidFill>
                  <a:srgbClr val="C00000"/>
                </a:solidFill>
              </a:rPr>
              <a:t>Divorce</a:t>
            </a:r>
            <a:r>
              <a:rPr lang="en-US" sz="2300" b="1" smtClean="0"/>
              <a:t> and separation issues</a:t>
            </a:r>
          </a:p>
          <a:p>
            <a:pPr marL="365125" indent="-255588" eaLnBrk="1" hangingPunct="1">
              <a:lnSpc>
                <a:spcPct val="90000"/>
              </a:lnSpc>
              <a:buFont typeface="Wingdings 2" pitchFamily="18" charset="2"/>
              <a:buNone/>
            </a:pPr>
            <a:endParaRPr lang="en-US" sz="1100" b="1" smtClean="0"/>
          </a:p>
          <a:p>
            <a:pPr marL="365125" indent="-255588" eaLnBrk="1" hangingPunct="1">
              <a:lnSpc>
                <a:spcPct val="90000"/>
              </a:lnSpc>
            </a:pPr>
            <a:r>
              <a:rPr lang="en-US" sz="2300" b="1" smtClean="0">
                <a:solidFill>
                  <a:srgbClr val="C00000"/>
                </a:solidFill>
              </a:rPr>
              <a:t>Elder</a:t>
            </a:r>
            <a:r>
              <a:rPr lang="en-US" sz="2300" b="1" smtClean="0"/>
              <a:t> issues, family estate distributions</a:t>
            </a:r>
          </a:p>
          <a:p>
            <a:pPr marL="365125" indent="-255588" eaLnBrk="1" hangingPunct="1">
              <a:lnSpc>
                <a:spcPct val="90000"/>
              </a:lnSpc>
            </a:pPr>
            <a:endParaRPr lang="en-US" sz="1100" b="1" smtClean="0"/>
          </a:p>
          <a:p>
            <a:pPr marL="365125" indent="-255588" eaLnBrk="1" hangingPunct="1">
              <a:lnSpc>
                <a:spcPct val="90000"/>
              </a:lnSpc>
            </a:pPr>
            <a:r>
              <a:rPr lang="en-US" sz="2300" b="1" smtClean="0">
                <a:solidFill>
                  <a:srgbClr val="C00000"/>
                </a:solidFill>
              </a:rPr>
              <a:t>Juvenile Victim/Offender </a:t>
            </a:r>
            <a:r>
              <a:rPr lang="en-US" sz="2300" b="1" smtClean="0"/>
              <a:t>restitution &amp; apology</a:t>
            </a:r>
          </a:p>
          <a:p>
            <a:pPr marL="365125" indent="-255588" eaLnBrk="1" hangingPunct="1">
              <a:lnSpc>
                <a:spcPct val="90000"/>
              </a:lnSpc>
              <a:buFont typeface="Wingdings 2" pitchFamily="18" charset="2"/>
              <a:buNone/>
            </a:pPr>
            <a:endParaRPr lang="en-US" sz="1100" b="1" smtClean="0"/>
          </a:p>
          <a:p>
            <a:pPr marL="365125" indent="-255588" eaLnBrk="1" hangingPunct="1">
              <a:lnSpc>
                <a:spcPct val="90000"/>
              </a:lnSpc>
            </a:pPr>
            <a:r>
              <a:rPr lang="en-US" sz="2300" b="1" smtClean="0">
                <a:solidFill>
                  <a:srgbClr val="C00000"/>
                </a:solidFill>
              </a:rPr>
              <a:t>Parent/Adolescent</a:t>
            </a:r>
            <a:r>
              <a:rPr lang="en-US" sz="2300" b="1" smtClean="0"/>
              <a:t> concerns</a:t>
            </a:r>
          </a:p>
          <a:p>
            <a:pPr marL="365125" indent="-255588" eaLnBrk="1" hangingPunct="1">
              <a:lnSpc>
                <a:spcPct val="90000"/>
              </a:lnSpc>
            </a:pPr>
            <a:endParaRPr lang="en-US" sz="1000" b="1" smtClean="0"/>
          </a:p>
          <a:p>
            <a:pPr marL="365125" indent="-255588" eaLnBrk="1" hangingPunct="1">
              <a:lnSpc>
                <a:spcPct val="90000"/>
              </a:lnSpc>
            </a:pPr>
            <a:r>
              <a:rPr lang="en-US" sz="2300" b="1" smtClean="0">
                <a:solidFill>
                  <a:srgbClr val="C00000"/>
                </a:solidFill>
              </a:rPr>
              <a:t>Parenting Plan </a:t>
            </a:r>
            <a:r>
              <a:rPr lang="en-US" sz="2300" b="1" smtClean="0"/>
              <a:t>updates &amp; custody issues</a:t>
            </a:r>
          </a:p>
          <a:p>
            <a:pPr marL="365125" indent="-255588" eaLnBrk="1" hangingPunct="1">
              <a:lnSpc>
                <a:spcPct val="90000"/>
              </a:lnSpc>
              <a:buFont typeface="Wingdings 2" pitchFamily="18" charset="2"/>
              <a:buNone/>
            </a:pPr>
            <a:endParaRPr lang="en-US" sz="1100" b="1" smtClean="0"/>
          </a:p>
          <a:p>
            <a:pPr marL="365125" indent="-255588" eaLnBrk="1" hangingPunct="1">
              <a:lnSpc>
                <a:spcPct val="90000"/>
              </a:lnSpc>
            </a:pPr>
            <a:r>
              <a:rPr lang="en-US" sz="2300" b="1" smtClean="0"/>
              <a:t>Other family concerns . . .</a:t>
            </a:r>
          </a:p>
          <a:p>
            <a:pPr marL="365125" indent="-255588" eaLnBrk="1" hangingPunct="1">
              <a:lnSpc>
                <a:spcPct val="90000"/>
              </a:lnSpc>
              <a:buFont typeface="Wingdings 2" pitchFamily="18" charset="2"/>
              <a:buNone/>
            </a:pPr>
            <a:r>
              <a:rPr lang="en-US" sz="2000" smtClean="0">
                <a:latin typeface="Wingdings 3" pitchFamily="18" charset="2"/>
              </a:rPr>
              <a:t>  </a:t>
            </a:r>
            <a:r>
              <a:rPr lang="en-US" sz="2400" smtClean="0">
                <a:latin typeface="Wingdings 3" pitchFamily="18" charset="2"/>
              </a:rPr>
              <a:t>  a</a:t>
            </a:r>
            <a:r>
              <a:rPr lang="en-US" sz="1600" smtClean="0">
                <a:latin typeface="Wingdings 3" pitchFamily="18" charset="2"/>
              </a:rPr>
              <a:t> </a:t>
            </a:r>
            <a:r>
              <a:rPr lang="en-US" sz="2300" b="1" smtClean="0"/>
              <a:t>healing damaged relationships</a:t>
            </a:r>
          </a:p>
          <a:p>
            <a:pPr marL="365125" indent="-255588" eaLnBrk="1" hangingPunct="1">
              <a:lnSpc>
                <a:spcPct val="90000"/>
              </a:lnSpc>
              <a:buFont typeface="Wingdings 2" pitchFamily="18" charset="2"/>
              <a:buNone/>
            </a:pPr>
            <a:r>
              <a:rPr lang="en-US" sz="2300" b="1" smtClean="0"/>
              <a:t>                  </a:t>
            </a:r>
            <a:r>
              <a:rPr lang="en-US" sz="2400" smtClean="0">
                <a:latin typeface="Wingdings 3" pitchFamily="18" charset="2"/>
              </a:rPr>
              <a:t>a</a:t>
            </a:r>
            <a:r>
              <a:rPr lang="en-US" sz="1100" smtClean="0">
                <a:latin typeface="Wingdings 3" pitchFamily="18" charset="2"/>
              </a:rPr>
              <a:t> </a:t>
            </a:r>
            <a:r>
              <a:rPr lang="en-US" sz="2300" b="1" smtClean="0"/>
              <a:t>planning for a disabled child</a:t>
            </a:r>
          </a:p>
          <a:p>
            <a:pPr marL="365125" indent="-255588" eaLnBrk="1" hangingPunct="1">
              <a:lnSpc>
                <a:spcPct val="90000"/>
              </a:lnSpc>
              <a:buFont typeface="Wingdings 2" pitchFamily="18" charset="2"/>
              <a:buNone/>
            </a:pPr>
            <a:r>
              <a:rPr lang="en-US" sz="2400" smtClean="0">
                <a:latin typeface="Wingdings 3" pitchFamily="18" charset="2"/>
              </a:rPr>
              <a:t>       a</a:t>
            </a:r>
            <a:r>
              <a:rPr lang="en-US" sz="2400" smtClean="0"/>
              <a:t> </a:t>
            </a:r>
            <a:r>
              <a:rPr lang="en-US" sz="2300" b="1" smtClean="0"/>
              <a:t>blended family concerns, etc.</a:t>
            </a:r>
          </a:p>
          <a:p>
            <a:pPr marL="365125" indent="-255588" eaLnBrk="1" hangingPunct="1">
              <a:lnSpc>
                <a:spcPct val="90000"/>
              </a:lnSpc>
              <a:buFont typeface="Wingdings 2" pitchFamily="18" charset="2"/>
              <a:buNone/>
            </a:pPr>
            <a:endParaRPr lang="en-US" sz="400" smtClean="0"/>
          </a:p>
          <a:p>
            <a:pPr marL="365125" indent="-255588" eaLnBrk="1" hangingPunct="1">
              <a:lnSpc>
                <a:spcPct val="90000"/>
              </a:lnSpc>
              <a:buFont typeface="Wingdings 2" pitchFamily="18" charset="2"/>
              <a:buNone/>
            </a:pPr>
            <a:endParaRPr lang="en-US" sz="400" smtClean="0"/>
          </a:p>
          <a:p>
            <a:pPr marL="365125" indent="-255588" eaLnBrk="1" hangingPunct="1">
              <a:lnSpc>
                <a:spcPct val="90000"/>
              </a:lnSpc>
              <a:buFont typeface="Wingdings 2" pitchFamily="18" charset="2"/>
              <a:buNone/>
            </a:pPr>
            <a:endParaRPr lang="en-US" sz="800" b="1" smtClean="0"/>
          </a:p>
          <a:p>
            <a:pPr marL="365125" indent="-255588" eaLnBrk="1" hangingPunct="1">
              <a:lnSpc>
                <a:spcPct val="90000"/>
              </a:lnSpc>
            </a:pPr>
            <a:endParaRPr lang="en-US" smtClean="0"/>
          </a:p>
          <a:p>
            <a:pPr marL="365125" indent="-255588" eaLnBrk="1" hangingPunct="1">
              <a:lnSpc>
                <a:spcPct val="90000"/>
              </a:lnSpc>
            </a:pPr>
            <a:endParaRPr lang="en-US" b="1" smtClean="0"/>
          </a:p>
          <a:p>
            <a:pPr marL="620713" lvl="1" indent="-228600" eaLnBrk="1" hangingPunct="1">
              <a:lnSpc>
                <a:spcPct val="90000"/>
              </a:lnSpc>
            </a:pPr>
            <a:endParaRPr lang="en-US" sz="2300" b="1" smtClean="0"/>
          </a:p>
        </p:txBody>
      </p:sp>
      <p:sp>
        <p:nvSpPr>
          <p:cNvPr id="10242" name="Rectangle 2"/>
          <p:cNvSpPr>
            <a:spLocks noGrp="1" noChangeArrowheads="1"/>
          </p:cNvSpPr>
          <p:nvPr>
            <p:ph type="title" idx="4294967295"/>
          </p:nvPr>
        </p:nvSpPr>
        <p:spPr>
          <a:xfrm>
            <a:off x="762000" y="457200"/>
            <a:ext cx="5943600" cy="1143000"/>
          </a:xfrm>
          <a:noFill/>
          <a:ln/>
        </p:spPr>
        <p:txBody>
          <a:bodyPr rtlCol="0" anchor="ctr">
            <a:normAutofit/>
            <a:scene3d>
              <a:camera prst="orthographicFront"/>
              <a:lightRig rig="soft" dir="t"/>
            </a:scene3d>
            <a:sp3d prstMaterial="softEdge">
              <a:bevelT w="25400" h="25400"/>
            </a:sp3d>
          </a:bodyPr>
          <a:lstStyle/>
          <a:p>
            <a:pPr algn="l" eaLnBrk="1" fontAlgn="auto" hangingPunct="1">
              <a:spcAft>
                <a:spcPts val="0"/>
              </a:spcAft>
              <a:defRPr/>
            </a:pPr>
            <a:r>
              <a:rPr lang="en-US" sz="3600" b="1" dirty="0" smtClean="0">
                <a:solidFill>
                  <a:schemeClr val="tx1"/>
                </a:solidFill>
                <a:effectLst>
                  <a:outerShdw blurRad="31750" dist="25400" dir="5400000" algn="tl" rotWithShape="0">
                    <a:srgbClr val="000000">
                      <a:alpha val="25000"/>
                    </a:srgbClr>
                  </a:outerShdw>
                </a:effectLst>
                <a:latin typeface="Bernard MT Condensed" pitchFamily="18" charset="0"/>
                <a:ea typeface="+mj-ea"/>
              </a:rPr>
              <a:t>Types of </a:t>
            </a:r>
            <a:r>
              <a:rPr lang="en-US" sz="3600" b="1" dirty="0" smtClean="0">
                <a:solidFill>
                  <a:srgbClr val="C00000"/>
                </a:solidFill>
                <a:effectLst>
                  <a:outerShdw blurRad="31750" dist="25400" dir="5400000" algn="tl" rotWithShape="0">
                    <a:srgbClr val="000000">
                      <a:alpha val="25000"/>
                    </a:srgbClr>
                  </a:outerShdw>
                </a:effectLst>
                <a:latin typeface="Bernard MT Condensed" pitchFamily="18" charset="0"/>
                <a:ea typeface="+mj-ea"/>
              </a:rPr>
              <a:t>Family Mediations</a:t>
            </a:r>
            <a:r>
              <a:rPr lang="en-US" sz="3600" b="1" dirty="0" smtClean="0">
                <a:solidFill>
                  <a:schemeClr val="tx1"/>
                </a:solidFill>
                <a:effectLst>
                  <a:outerShdw blurRad="31750" dist="25400" dir="5400000" algn="tl" rotWithShape="0">
                    <a:srgbClr val="000000">
                      <a:alpha val="25000"/>
                    </a:srgbClr>
                  </a:outerShdw>
                </a:effectLst>
                <a:latin typeface="Bernard MT Condensed" pitchFamily="18" charset="0"/>
                <a:ea typeface="+mj-ea"/>
              </a:rPr>
              <a:t>. . .</a:t>
            </a:r>
            <a:endParaRPr lang="en-US" sz="4000" b="1" dirty="0" smtClean="0">
              <a:solidFill>
                <a:schemeClr val="tx1"/>
              </a:solidFill>
              <a:effectLst>
                <a:outerShdw blurRad="31750" dist="25400" dir="5400000" algn="tl" rotWithShape="0">
                  <a:srgbClr val="000000">
                    <a:alpha val="25000"/>
                  </a:srgbClr>
                </a:outerShdw>
              </a:effectLst>
              <a:latin typeface="Bernard MT Condensed" pitchFamily="18" charset="0"/>
              <a:ea typeface="+mj-ea"/>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304800" y="1524000"/>
            <a:ext cx="8610600" cy="5410200"/>
          </a:xfrm>
          <a:prstGeom prst="rect">
            <a:avLst/>
          </a:prstGeom>
          <a:ln>
            <a:noFill/>
          </a:ln>
        </p:spPr>
        <p:txBody>
          <a:bodyPr anchor="ctr">
            <a:normAutofit fontScale="40000" lnSpcReduction="20000"/>
            <a:scene3d>
              <a:camera prst="orthographicFront"/>
              <a:lightRig rig="soft" dir="t"/>
            </a:scene3d>
            <a:sp3d prstMaterial="softEdge">
              <a:bevelT w="25400" h="25400"/>
            </a:sp3d>
          </a:bodyPr>
          <a:lstStyle/>
          <a:p>
            <a:pPr marL="627063" indent="-339725" algn="l" fontAlgn="auto">
              <a:spcAft>
                <a:spcPts val="0"/>
              </a:spcAft>
              <a:defRPr/>
            </a:pPr>
            <a:endParaRPr lang="en-US" sz="5500" b="1" dirty="0">
              <a:effectLst>
                <a:outerShdw blurRad="31750" dist="25400" dir="5400000" algn="tl" rotWithShape="0">
                  <a:srgbClr val="000000">
                    <a:alpha val="25000"/>
                  </a:srgbClr>
                </a:outerShdw>
              </a:effectLst>
              <a:latin typeface="+mn-lt"/>
              <a:ea typeface="+mj-ea"/>
              <a:cs typeface="+mj-cs"/>
            </a:endParaRPr>
          </a:p>
          <a:p>
            <a:pPr marL="627063" indent="-339725" algn="l" fontAlgn="auto">
              <a:spcAft>
                <a:spcPts val="0"/>
              </a:spcAft>
              <a:buFont typeface="+mj-lt"/>
              <a:buAutoNum type="arabicPeriod"/>
              <a:defRPr/>
            </a:pPr>
            <a:r>
              <a:rPr lang="en-US" sz="6700" dirty="0">
                <a:solidFill>
                  <a:srgbClr val="FF0000"/>
                </a:solidFill>
                <a:effectLst>
                  <a:outerShdw blurRad="31750" dist="25400" dir="5400000" algn="tl" rotWithShape="0">
                    <a:srgbClr val="000000">
                      <a:alpha val="25000"/>
                    </a:srgbClr>
                  </a:outerShdw>
                </a:effectLst>
                <a:latin typeface="Bernard MT Condensed" pitchFamily="18" charset="0"/>
                <a:ea typeface="+mj-ea"/>
                <a:cs typeface="+mj-cs"/>
              </a:rPr>
              <a:t>VISIT</a:t>
            </a:r>
            <a:r>
              <a:rPr lang="en-US" sz="5600" b="1" dirty="0">
                <a:effectLst>
                  <a:outerShdw blurRad="31750" dist="25400" dir="5400000" algn="tl" rotWithShape="0">
                    <a:srgbClr val="000000">
                      <a:alpha val="25000"/>
                    </a:srgbClr>
                  </a:outerShdw>
                </a:effectLst>
                <a:latin typeface="+mn-lt"/>
                <a:ea typeface="+mj-ea"/>
                <a:cs typeface="+mj-cs"/>
              </a:rPr>
              <a:t> </a:t>
            </a:r>
            <a:r>
              <a:rPr lang="en-US" sz="5600" b="1" dirty="0">
                <a:effectLst>
                  <a:outerShdw blurRad="31750" dist="25400" dir="5400000" algn="tl" rotWithShape="0">
                    <a:srgbClr val="000000">
                      <a:alpha val="25000"/>
                    </a:srgbClr>
                  </a:outerShdw>
                </a:effectLst>
                <a:latin typeface="+mn-lt"/>
                <a:ea typeface="+mj-ea"/>
                <a:cs typeface="+mj-cs"/>
              </a:rPr>
              <a:t>YCM website for </a:t>
            </a:r>
            <a:r>
              <a:rPr lang="en-US" sz="5600" b="1" dirty="0">
                <a:effectLst>
                  <a:outerShdw blurRad="31750" dist="25400" dir="5400000" algn="tl" rotWithShape="0">
                    <a:srgbClr val="000000">
                      <a:alpha val="25000"/>
                    </a:srgbClr>
                  </a:outerShdw>
                </a:effectLst>
                <a:latin typeface="+mn-lt"/>
                <a:ea typeface="+mj-ea"/>
                <a:cs typeface="+mj-cs"/>
              </a:rPr>
              <a:t>info:  </a:t>
            </a:r>
            <a:r>
              <a:rPr lang="en-US" sz="5500" b="1" u="sng" dirty="0">
                <a:solidFill>
                  <a:srgbClr val="0000CC"/>
                </a:solidFill>
                <a:effectLst>
                  <a:outerShdw blurRad="31750" dist="25400" dir="5400000" algn="tl" rotWithShape="0">
                    <a:srgbClr val="000000">
                      <a:alpha val="25000"/>
                    </a:srgbClr>
                  </a:outerShdw>
                </a:effectLst>
                <a:latin typeface="+mn-lt"/>
                <a:ea typeface="+mj-ea"/>
                <a:cs typeface="+mj-cs"/>
              </a:rPr>
              <a:t>www.ycmediators.org</a:t>
            </a:r>
          </a:p>
          <a:p>
            <a:pPr marL="627063" indent="-339725" algn="l" fontAlgn="auto">
              <a:spcAft>
                <a:spcPts val="0"/>
              </a:spcAft>
              <a:defRPr/>
            </a:pPr>
            <a:endParaRPr lang="en-US" sz="4000" b="1" u="sng" dirty="0">
              <a:effectLst>
                <a:outerShdw blurRad="31750" dist="25400" dir="5400000" algn="tl" rotWithShape="0">
                  <a:srgbClr val="000000">
                    <a:alpha val="25000"/>
                  </a:srgbClr>
                </a:outerShdw>
              </a:effectLst>
              <a:latin typeface="+mn-lt"/>
              <a:ea typeface="+mj-ea"/>
              <a:cs typeface="+mj-cs"/>
            </a:endParaRPr>
          </a:p>
          <a:p>
            <a:pPr marL="627063" indent="-339725" algn="l" fontAlgn="auto">
              <a:spcAft>
                <a:spcPts val="0"/>
              </a:spcAft>
              <a:buFont typeface="+mj-lt"/>
              <a:buAutoNum type="arabicPeriod"/>
              <a:defRPr/>
            </a:pPr>
            <a:endParaRPr lang="en-US" sz="4000" b="1" dirty="0">
              <a:effectLst>
                <a:outerShdw blurRad="31750" dist="25400" dir="5400000" algn="tl" rotWithShape="0">
                  <a:srgbClr val="000000">
                    <a:alpha val="25000"/>
                  </a:srgbClr>
                </a:outerShdw>
              </a:effectLst>
              <a:latin typeface="+mn-lt"/>
              <a:ea typeface="+mj-ea"/>
              <a:cs typeface="+mj-cs"/>
            </a:endParaRPr>
          </a:p>
          <a:p>
            <a:pPr marL="627063" indent="-339725" algn="l" fontAlgn="auto">
              <a:spcAft>
                <a:spcPts val="0"/>
              </a:spcAft>
              <a:defRPr/>
            </a:pPr>
            <a:r>
              <a:rPr lang="en-US" sz="6800" dirty="0">
                <a:solidFill>
                  <a:srgbClr val="FF0000"/>
                </a:solidFill>
                <a:effectLst>
                  <a:outerShdw blurRad="31750" dist="25400" dir="5400000" algn="tl" rotWithShape="0">
                    <a:srgbClr val="000000">
                      <a:alpha val="25000"/>
                    </a:srgbClr>
                  </a:outerShdw>
                </a:effectLst>
                <a:latin typeface="Bernard MT Condensed" pitchFamily="18" charset="0"/>
                <a:ea typeface="+mj-ea"/>
                <a:cs typeface="+mj-cs"/>
              </a:rPr>
              <a:t>2. CONTACT </a:t>
            </a:r>
            <a:r>
              <a:rPr lang="en-US" sz="5600" b="1" dirty="0">
                <a:effectLst>
                  <a:outerShdw blurRad="31750" dist="25400" dir="5400000" algn="tl" rotWithShape="0">
                    <a:srgbClr val="000000">
                      <a:alpha val="25000"/>
                    </a:srgbClr>
                  </a:outerShdw>
                </a:effectLst>
                <a:latin typeface="+mn-lt"/>
                <a:ea typeface="+mj-ea"/>
                <a:cs typeface="+mj-cs"/>
              </a:rPr>
              <a:t>YCM by </a:t>
            </a:r>
            <a:r>
              <a:rPr lang="en-US" sz="5600" b="1" dirty="0">
                <a:effectLst>
                  <a:outerShdw blurRad="31750" dist="25400" dir="5400000" algn="tl" rotWithShape="0">
                    <a:srgbClr val="000000">
                      <a:alpha val="25000"/>
                    </a:srgbClr>
                  </a:outerShdw>
                </a:effectLst>
                <a:latin typeface="+mn-lt"/>
                <a:ea typeface="+mj-ea"/>
                <a:cs typeface="+mj-cs"/>
              </a:rPr>
              <a:t>phone or email: </a:t>
            </a:r>
            <a:r>
              <a:rPr lang="en-US" sz="7000" b="1" dirty="0">
                <a:effectLst>
                  <a:outerShdw blurRad="31750" dist="25400" dir="5400000" algn="tl" rotWithShape="0">
                    <a:srgbClr val="000000">
                      <a:alpha val="25000"/>
                    </a:srgbClr>
                  </a:outerShdw>
                </a:effectLst>
                <a:latin typeface="+mn-lt"/>
                <a:ea typeface="+mj-ea"/>
                <a:cs typeface="+mj-cs"/>
              </a:rPr>
              <a:t>  </a:t>
            </a:r>
            <a:r>
              <a:rPr lang="en-US" sz="7000" dirty="0">
                <a:solidFill>
                  <a:srgbClr val="C00000"/>
                </a:solidFill>
                <a:effectLst>
                  <a:outerShdw blurRad="31750" dist="25400" dir="5400000" algn="tl" rotWithShape="0">
                    <a:srgbClr val="000000">
                      <a:alpha val="25000"/>
                    </a:srgbClr>
                  </a:outerShdw>
                </a:effectLst>
                <a:latin typeface="Arial Black" pitchFamily="34" charset="0"/>
                <a:ea typeface="+mj-ea"/>
                <a:cs typeface="+mj-cs"/>
              </a:rPr>
              <a:t>503-435-2835</a:t>
            </a:r>
            <a:r>
              <a:rPr lang="en-US" sz="6000" b="1" dirty="0">
                <a:effectLst>
                  <a:outerShdw blurRad="31750" dist="25400" dir="5400000" algn="tl" rotWithShape="0">
                    <a:srgbClr val="000000">
                      <a:alpha val="25000"/>
                    </a:srgbClr>
                  </a:outerShdw>
                </a:effectLst>
                <a:latin typeface="+mn-lt"/>
                <a:ea typeface="+mj-ea"/>
                <a:cs typeface="+mj-cs"/>
              </a:rPr>
              <a:t> </a:t>
            </a:r>
          </a:p>
          <a:p>
            <a:pPr marL="627063" indent="-339725" algn="l" fontAlgn="auto">
              <a:spcAft>
                <a:spcPts val="0"/>
              </a:spcAft>
              <a:defRPr/>
            </a:pPr>
            <a:r>
              <a:rPr lang="en-US" sz="6000" b="1" dirty="0">
                <a:effectLst>
                  <a:outerShdw blurRad="31750" dist="25400" dir="5400000" algn="tl" rotWithShape="0">
                    <a:srgbClr val="000000">
                      <a:alpha val="25000"/>
                    </a:srgbClr>
                  </a:outerShdw>
                </a:effectLst>
                <a:latin typeface="+mn-lt"/>
                <a:ea typeface="+mj-ea"/>
                <a:cs typeface="+mj-cs"/>
              </a:rPr>
              <a:t> </a:t>
            </a:r>
            <a:r>
              <a:rPr lang="en-US" sz="6000" b="1" dirty="0">
                <a:effectLst>
                  <a:outerShdw blurRad="31750" dist="25400" dir="5400000" algn="tl" rotWithShape="0">
                    <a:srgbClr val="000000">
                      <a:alpha val="25000"/>
                    </a:srgbClr>
                  </a:outerShdw>
                </a:effectLst>
                <a:latin typeface="+mn-lt"/>
                <a:ea typeface="+mj-ea"/>
                <a:cs typeface="+mj-cs"/>
              </a:rPr>
              <a:t>                                                    </a:t>
            </a:r>
            <a:r>
              <a:rPr lang="en-US" sz="5500" b="1" u="sng" dirty="0">
                <a:solidFill>
                  <a:srgbClr val="0000CC"/>
                </a:solidFill>
                <a:effectLst>
                  <a:outerShdw blurRad="31750" dist="25400" dir="5400000" algn="tl" rotWithShape="0">
                    <a:srgbClr val="000000">
                      <a:alpha val="25000"/>
                    </a:srgbClr>
                  </a:outerShdw>
                </a:effectLst>
                <a:latin typeface="+mn-lt"/>
                <a:ea typeface="+mj-ea"/>
                <a:cs typeface="+mj-cs"/>
              </a:rPr>
              <a:t>ycm@macnet.com</a:t>
            </a:r>
            <a:endParaRPr lang="en-US" sz="5500" b="1" u="sng" dirty="0">
              <a:solidFill>
                <a:srgbClr val="0000CC"/>
              </a:solidFill>
              <a:effectLst>
                <a:outerShdw blurRad="31750" dist="25400" dir="5400000" algn="tl" rotWithShape="0">
                  <a:srgbClr val="000000">
                    <a:alpha val="25000"/>
                  </a:srgbClr>
                </a:outerShdw>
              </a:effectLst>
              <a:latin typeface="+mn-lt"/>
              <a:ea typeface="+mj-ea"/>
              <a:cs typeface="+mj-cs"/>
            </a:endParaRPr>
          </a:p>
          <a:p>
            <a:pPr marL="627063" indent="-339725" algn="l" fontAlgn="auto">
              <a:spcAft>
                <a:spcPts val="0"/>
              </a:spcAft>
              <a:defRPr/>
            </a:pPr>
            <a:endParaRPr lang="en-US" sz="4000" b="1" dirty="0">
              <a:effectLst>
                <a:outerShdw blurRad="31750" dist="25400" dir="5400000" algn="tl" rotWithShape="0">
                  <a:srgbClr val="000000">
                    <a:alpha val="25000"/>
                  </a:srgbClr>
                </a:outerShdw>
              </a:effectLst>
              <a:latin typeface="+mn-lt"/>
              <a:ea typeface="+mj-ea"/>
              <a:cs typeface="+mj-cs"/>
            </a:endParaRPr>
          </a:p>
          <a:p>
            <a:pPr marL="627063" indent="-339725" algn="l" fontAlgn="auto">
              <a:spcAft>
                <a:spcPts val="0"/>
              </a:spcAft>
              <a:defRPr/>
            </a:pPr>
            <a:r>
              <a:rPr lang="en-US" sz="6800" dirty="0">
                <a:solidFill>
                  <a:srgbClr val="FF0000"/>
                </a:solidFill>
                <a:effectLst>
                  <a:outerShdw blurRad="31750" dist="25400" dir="5400000" algn="tl" rotWithShape="0">
                    <a:srgbClr val="000000">
                      <a:alpha val="25000"/>
                    </a:srgbClr>
                  </a:outerShdw>
                </a:effectLst>
                <a:latin typeface="Bernard MT Condensed" pitchFamily="18" charset="0"/>
                <a:ea typeface="+mj-ea"/>
                <a:cs typeface="+mj-cs"/>
              </a:rPr>
              <a:t>3. DISCUSS </a:t>
            </a:r>
            <a:r>
              <a:rPr lang="en-US" sz="5600" b="1" dirty="0">
                <a:effectLst>
                  <a:outerShdw blurRad="31750" dist="25400" dir="5400000" algn="tl" rotWithShape="0">
                    <a:srgbClr val="000000">
                      <a:alpha val="25000"/>
                    </a:srgbClr>
                  </a:outerShdw>
                </a:effectLst>
                <a:latin typeface="+mn-lt"/>
                <a:ea typeface="+mj-ea"/>
                <a:cs typeface="+mj-cs"/>
              </a:rPr>
              <a:t>your conflict confidentially with </a:t>
            </a:r>
            <a:r>
              <a:rPr lang="en-US" sz="5600" b="1" dirty="0">
                <a:effectLst>
                  <a:outerShdw blurRad="31750" dist="25400" dir="5400000" algn="tl" rotWithShape="0">
                    <a:srgbClr val="000000">
                      <a:alpha val="25000"/>
                    </a:srgbClr>
                  </a:outerShdw>
                </a:effectLst>
                <a:latin typeface="+mn-lt"/>
                <a:ea typeface="+mj-ea"/>
                <a:cs typeface="+mj-cs"/>
              </a:rPr>
              <a:t>YCM staff</a:t>
            </a:r>
            <a:endParaRPr lang="en-US" sz="5600" b="1" dirty="0">
              <a:effectLst>
                <a:outerShdw blurRad="31750" dist="25400" dir="5400000" algn="tl" rotWithShape="0">
                  <a:srgbClr val="000000">
                    <a:alpha val="25000"/>
                  </a:srgbClr>
                </a:outerShdw>
              </a:effectLst>
              <a:latin typeface="+mn-lt"/>
              <a:ea typeface="+mj-ea"/>
              <a:cs typeface="+mj-cs"/>
            </a:endParaRPr>
          </a:p>
          <a:p>
            <a:pPr marL="627063" indent="-339725" algn="l" fontAlgn="auto">
              <a:spcAft>
                <a:spcPts val="0"/>
              </a:spcAft>
              <a:defRPr/>
            </a:pPr>
            <a:endParaRPr lang="en-US" sz="4200" b="1" u="sng" dirty="0">
              <a:solidFill>
                <a:schemeClr val="tx1">
                  <a:lumMod val="95000"/>
                  <a:lumOff val="5000"/>
                </a:schemeClr>
              </a:solidFill>
              <a:effectLst>
                <a:outerShdw blurRad="31750" dist="25400" dir="5400000" algn="tl" rotWithShape="0">
                  <a:srgbClr val="000000">
                    <a:alpha val="25000"/>
                  </a:srgbClr>
                </a:outerShdw>
              </a:effectLst>
              <a:latin typeface="Times New Roman" charset="0"/>
              <a:cs typeface="+mn-cs"/>
            </a:endParaRPr>
          </a:p>
          <a:p>
            <a:pPr marL="627063" indent="-339725" algn="l" fontAlgn="auto">
              <a:spcAft>
                <a:spcPts val="0"/>
              </a:spcAft>
              <a:defRPr/>
            </a:pPr>
            <a:endParaRPr lang="en-US" sz="5600" b="1" dirty="0">
              <a:effectLst>
                <a:outerShdw blurRad="31750" dist="25400" dir="5400000" algn="tl" rotWithShape="0">
                  <a:srgbClr val="000000">
                    <a:alpha val="25000"/>
                  </a:srgbClr>
                </a:outerShdw>
              </a:effectLst>
              <a:latin typeface="+mn-lt"/>
              <a:ea typeface="+mj-ea"/>
              <a:cs typeface="+mj-cs"/>
            </a:endParaRPr>
          </a:p>
          <a:p>
            <a:pPr marL="627063" indent="-339725" algn="l" fontAlgn="auto">
              <a:spcAft>
                <a:spcPts val="0"/>
              </a:spcAft>
              <a:defRPr/>
            </a:pPr>
            <a:r>
              <a:rPr lang="en-US" sz="6800" dirty="0">
                <a:solidFill>
                  <a:srgbClr val="FF0000"/>
                </a:solidFill>
                <a:effectLst>
                  <a:outerShdw blurRad="31750" dist="25400" dir="5400000" algn="tl" rotWithShape="0">
                    <a:srgbClr val="000000">
                      <a:alpha val="25000"/>
                    </a:srgbClr>
                  </a:outerShdw>
                </a:effectLst>
                <a:latin typeface="Bernard MT Condensed" pitchFamily="18" charset="0"/>
                <a:ea typeface="+mj-ea"/>
                <a:cs typeface="+mj-cs"/>
              </a:rPr>
              <a:t>4. REQUEST </a:t>
            </a:r>
            <a:r>
              <a:rPr lang="en-US" sz="5500" b="1" dirty="0">
                <a:effectLst>
                  <a:outerShdw blurRad="31750" dist="25400" dir="5400000" algn="tl" rotWithShape="0">
                    <a:srgbClr val="000000">
                      <a:alpha val="25000"/>
                    </a:srgbClr>
                  </a:outerShdw>
                </a:effectLst>
                <a:latin typeface="+mn-lt"/>
                <a:ea typeface="+mj-ea"/>
                <a:cs typeface="+mj-cs"/>
              </a:rPr>
              <a:t>that a </a:t>
            </a:r>
            <a:r>
              <a:rPr lang="en-US" sz="5600" b="1" i="1" dirty="0">
                <a:effectLst>
                  <a:outerShdw blurRad="31750" dist="25400" dir="5400000" algn="tl" rotWithShape="0">
                    <a:srgbClr val="000000">
                      <a:alpha val="25000"/>
                    </a:srgbClr>
                  </a:outerShdw>
                </a:effectLst>
                <a:latin typeface="+mn-lt"/>
                <a:ea typeface="+mj-ea"/>
                <a:cs typeface="+mj-cs"/>
              </a:rPr>
              <a:t>“letter </a:t>
            </a:r>
            <a:r>
              <a:rPr lang="en-US" sz="5600" b="1" i="1" dirty="0">
                <a:effectLst>
                  <a:outerShdw blurRad="31750" dist="25400" dir="5400000" algn="tl" rotWithShape="0">
                    <a:srgbClr val="000000">
                      <a:alpha val="25000"/>
                    </a:srgbClr>
                  </a:outerShdw>
                </a:effectLst>
                <a:latin typeface="+mn-lt"/>
                <a:ea typeface="+mj-ea"/>
                <a:cs typeface="+mj-cs"/>
              </a:rPr>
              <a:t>of invitation to mediation”</a:t>
            </a:r>
          </a:p>
          <a:p>
            <a:pPr marL="627063" indent="-339725" algn="l" fontAlgn="auto">
              <a:spcAft>
                <a:spcPts val="0"/>
              </a:spcAft>
              <a:defRPr/>
            </a:pPr>
            <a:r>
              <a:rPr lang="en-US" sz="5600" b="1" dirty="0">
                <a:effectLst>
                  <a:outerShdw blurRad="31750" dist="25400" dir="5400000" algn="tl" rotWithShape="0">
                    <a:srgbClr val="000000">
                      <a:alpha val="25000"/>
                    </a:srgbClr>
                  </a:outerShdw>
                </a:effectLst>
                <a:latin typeface="+mn-lt"/>
                <a:ea typeface="+mj-ea"/>
                <a:cs typeface="+mj-cs"/>
              </a:rPr>
              <a:t>                                                    be </a:t>
            </a:r>
            <a:r>
              <a:rPr lang="en-US" sz="5600" b="1" dirty="0">
                <a:effectLst>
                  <a:outerShdw blurRad="31750" dist="25400" dir="5400000" algn="tl" rotWithShape="0">
                    <a:srgbClr val="000000">
                      <a:alpha val="25000"/>
                    </a:srgbClr>
                  </a:outerShdw>
                </a:effectLst>
                <a:latin typeface="+mn-lt"/>
                <a:ea typeface="+mj-ea"/>
                <a:cs typeface="+mj-cs"/>
              </a:rPr>
              <a:t>sent to other party                                          </a:t>
            </a:r>
          </a:p>
          <a:p>
            <a:pPr algn="l" fontAlgn="auto">
              <a:spcAft>
                <a:spcPts val="0"/>
              </a:spcAft>
              <a:defRPr/>
            </a:pPr>
            <a:endParaRPr lang="en-US" sz="7400" dirty="0">
              <a:effectLst>
                <a:outerShdw blurRad="31750" dist="25400" dir="5400000" algn="tl" rotWithShape="0">
                  <a:srgbClr val="000000">
                    <a:alpha val="25000"/>
                  </a:srgbClr>
                </a:outerShdw>
              </a:effectLst>
              <a:latin typeface="Bernard MT Condensed" pitchFamily="18" charset="0"/>
              <a:ea typeface="+mj-ea"/>
              <a:cs typeface="+mj-cs"/>
            </a:endParaRPr>
          </a:p>
          <a:p>
            <a:pPr algn="l" fontAlgn="auto">
              <a:spcAft>
                <a:spcPts val="0"/>
              </a:spcAft>
              <a:defRPr/>
            </a:pPr>
            <a:endParaRPr lang="en-US" sz="7400" dirty="0">
              <a:effectLst>
                <a:outerShdw blurRad="31750" dist="25400" dir="5400000" algn="tl" rotWithShape="0">
                  <a:srgbClr val="000000">
                    <a:alpha val="25000"/>
                  </a:srgbClr>
                </a:outerShdw>
              </a:effectLst>
              <a:latin typeface="Bernard MT Condensed" pitchFamily="18" charset="0"/>
              <a:ea typeface="+mj-ea"/>
              <a:cs typeface="+mj-cs"/>
            </a:endParaRPr>
          </a:p>
          <a:p>
            <a:pPr algn="l" fontAlgn="auto">
              <a:spcAft>
                <a:spcPts val="0"/>
              </a:spcAft>
              <a:defRPr/>
            </a:pPr>
            <a:r>
              <a:rPr lang="en-US" sz="3600" b="1" dirty="0">
                <a:solidFill>
                  <a:srgbClr val="C00000"/>
                </a:solidFill>
                <a:effectLst>
                  <a:outerShdw blurRad="31750" dist="25400" dir="5400000" algn="tl" rotWithShape="0">
                    <a:srgbClr val="000000">
                      <a:alpha val="25000"/>
                    </a:srgbClr>
                  </a:outerShdw>
                </a:effectLst>
                <a:latin typeface="Bernard MT Condensed" pitchFamily="18" charset="0"/>
                <a:ea typeface="+mj-ea"/>
                <a:cs typeface="+mj-cs"/>
              </a:rPr>
              <a:t/>
            </a:r>
            <a:br>
              <a:rPr lang="en-US" sz="3600" b="1" dirty="0">
                <a:solidFill>
                  <a:srgbClr val="C00000"/>
                </a:solidFill>
                <a:effectLst>
                  <a:outerShdw blurRad="31750" dist="25400" dir="5400000" algn="tl" rotWithShape="0">
                    <a:srgbClr val="000000">
                      <a:alpha val="25000"/>
                    </a:srgbClr>
                  </a:outerShdw>
                </a:effectLst>
                <a:latin typeface="Bernard MT Condensed" pitchFamily="18" charset="0"/>
                <a:ea typeface="+mj-ea"/>
                <a:cs typeface="+mj-cs"/>
              </a:rPr>
            </a:br>
            <a:endParaRPr lang="en-US" sz="4000" b="1" dirty="0">
              <a:solidFill>
                <a:srgbClr val="C00000"/>
              </a:solidFill>
              <a:effectLst>
                <a:outerShdw blurRad="31750" dist="25400" dir="5400000" algn="tl" rotWithShape="0">
                  <a:srgbClr val="000000">
                    <a:alpha val="25000"/>
                  </a:srgbClr>
                </a:outerShdw>
              </a:effectLst>
              <a:latin typeface="Bernard MT Condensed" pitchFamily="18" charset="0"/>
              <a:ea typeface="+mj-ea"/>
              <a:cs typeface="+mj-cs"/>
            </a:endParaRPr>
          </a:p>
        </p:txBody>
      </p:sp>
      <p:sp>
        <p:nvSpPr>
          <p:cNvPr id="10" name="Title 9"/>
          <p:cNvSpPr>
            <a:spLocks noGrp="1"/>
          </p:cNvSpPr>
          <p:nvPr>
            <p:ph type="title" idx="4294967295"/>
          </p:nvPr>
        </p:nvSpPr>
        <p:spPr>
          <a:xfrm>
            <a:off x="2362200" y="762000"/>
            <a:ext cx="6324600" cy="1143000"/>
          </a:xfrm>
          <a:noFill/>
          <a:ln/>
        </p:spPr>
        <p:txBody>
          <a:bodyPr rtlCol="0" anchor="ctr">
            <a:normAutofit fontScale="90000"/>
            <a:scene3d>
              <a:camera prst="orthographicFront"/>
              <a:lightRig rig="soft" dir="t"/>
            </a:scene3d>
            <a:sp3d prstMaterial="softEdge">
              <a:bevelT w="25400" h="25400"/>
            </a:sp3d>
          </a:bodyPr>
          <a:lstStyle/>
          <a:p>
            <a:pPr algn="l" eaLnBrk="1" hangingPunct="1">
              <a:defRPr/>
            </a:pPr>
            <a:r>
              <a:rPr lang="en-US" sz="4000" b="1" u="sng" dirty="0" smtClean="0">
                <a:solidFill>
                  <a:srgbClr val="C00000"/>
                </a:solidFill>
                <a:effectLst>
                  <a:outerShdw blurRad="31750" dist="25400" dir="5400000" algn="tl" rotWithShape="0">
                    <a:srgbClr val="000000">
                      <a:alpha val="25000"/>
                    </a:srgbClr>
                  </a:outerShdw>
                </a:effectLst>
                <a:latin typeface="Bernard MT Condensed" pitchFamily="18" charset="0"/>
                <a:ea typeface="+mj-ea"/>
              </a:rPr>
              <a:t>Steps to Request a Mediation . . . </a:t>
            </a:r>
            <a:endParaRPr lang="en-US" sz="4100" b="1" dirty="0">
              <a:solidFill>
                <a:schemeClr val="tx2"/>
              </a:solidFill>
              <a:effectLst>
                <a:outerShdw blurRad="31750" dist="25400" dir="5400000" algn="tl" rotWithShape="0">
                  <a:srgbClr val="000000">
                    <a:alpha val="25000"/>
                  </a:srgbClr>
                </a:outerShdw>
              </a:effectLst>
              <a:ea typeface="+mj-ea"/>
            </a:endParaRPr>
          </a:p>
        </p:txBody>
      </p:sp>
      <p:pic>
        <p:nvPicPr>
          <p:cNvPr id="142340" name="Picture 3"/>
          <p:cNvPicPr>
            <a:picLocks noChangeAspect="1" noChangeArrowheads="1"/>
          </p:cNvPicPr>
          <p:nvPr/>
        </p:nvPicPr>
        <p:blipFill>
          <a:blip r:embed="rId3"/>
          <a:srcRect/>
          <a:stretch>
            <a:fillRect/>
          </a:stretch>
        </p:blipFill>
        <p:spPr bwMode="auto">
          <a:xfrm>
            <a:off x="838200" y="457200"/>
            <a:ext cx="1209675" cy="1219200"/>
          </a:xfrm>
          <a:prstGeom prst="rect">
            <a:avLst/>
          </a:prstGeom>
          <a:noFill/>
          <a:ln w="12700" cap="sq">
            <a:noFill/>
            <a:miter lim="800000"/>
            <a:headEnd type="none" w="sm" len="sm"/>
            <a:tailEnd type="none" w="sm" len="sm"/>
          </a:ln>
        </p:spPr>
      </p:pic>
      <p:sp>
        <p:nvSpPr>
          <p:cNvPr id="5" name="TextBox 4"/>
          <p:cNvSpPr txBox="1"/>
          <p:nvPr/>
        </p:nvSpPr>
        <p:spPr>
          <a:xfrm>
            <a:off x="4648200" y="5938838"/>
            <a:ext cx="3962400" cy="461962"/>
          </a:xfrm>
          <a:prstGeom prst="rect">
            <a:avLst/>
          </a:prstGeom>
          <a:noFill/>
        </p:spPr>
        <p:txBody>
          <a:bodyPr>
            <a:spAutoFit/>
          </a:bodyPr>
          <a:lstStyle/>
          <a:p>
            <a:pPr algn="l" eaLnBrk="0" hangingPunct="0">
              <a:defRPr/>
            </a:pPr>
            <a:r>
              <a:rPr kumimoji="1" lang="en-US" sz="1300" i="1" dirty="0">
                <a:latin typeface="+mn-lt"/>
                <a:cs typeface="+mn-cs"/>
              </a:rPr>
              <a:t>in the way they respond to </a:t>
            </a:r>
            <a:r>
              <a:rPr kumimoji="1" lang="en-US" i="1" dirty="0">
                <a:latin typeface="Chiller" pitchFamily="82" charset="0"/>
                <a:cs typeface="+mn-cs"/>
              </a:rPr>
              <a:t>conflict</a:t>
            </a:r>
            <a:endParaRPr kumimoji="1" lang="en-US" sz="1800" i="1" dirty="0">
              <a:latin typeface="Chiller" pitchFamily="82" charset="0"/>
              <a:cs typeface="+mn-cs"/>
            </a:endParaRPr>
          </a:p>
        </p:txBody>
      </p:sp>
      <p:sp>
        <p:nvSpPr>
          <p:cNvPr id="7" name="TextBox 6"/>
          <p:cNvSpPr txBox="1"/>
          <p:nvPr/>
        </p:nvSpPr>
        <p:spPr>
          <a:xfrm>
            <a:off x="3048000" y="5943600"/>
            <a:ext cx="1600200" cy="323850"/>
          </a:xfrm>
          <a:prstGeom prst="rect">
            <a:avLst/>
          </a:prstGeom>
          <a:noFill/>
        </p:spPr>
        <p:txBody>
          <a:bodyPr>
            <a:spAutoFit/>
          </a:bodyPr>
          <a:lstStyle/>
          <a:p>
            <a:pPr algn="l" eaLnBrk="0" hangingPunct="0">
              <a:defRPr/>
            </a:pPr>
            <a:r>
              <a:rPr kumimoji="1" lang="en-US" sz="1500" b="1" dirty="0">
                <a:latin typeface="+mn-lt"/>
                <a:cs typeface="+mn-cs"/>
              </a:rPr>
              <a:t>YCM MISSION:</a:t>
            </a:r>
            <a:endParaRPr kumimoji="1" lang="en-US" sz="1500" b="1" dirty="0">
              <a:latin typeface="Chiller" pitchFamily="82" charset="0"/>
              <a:cs typeface="+mn-cs"/>
            </a:endParaRPr>
          </a:p>
        </p:txBody>
      </p:sp>
      <p:sp>
        <p:nvSpPr>
          <p:cNvPr id="8" name="Rectangle 7"/>
          <p:cNvSpPr/>
          <p:nvPr/>
        </p:nvSpPr>
        <p:spPr>
          <a:xfrm>
            <a:off x="4648200" y="5799138"/>
            <a:ext cx="4038600" cy="292100"/>
          </a:xfrm>
          <a:prstGeom prst="rect">
            <a:avLst/>
          </a:prstGeom>
        </p:spPr>
        <p:txBody>
          <a:bodyPr>
            <a:spAutoFit/>
          </a:bodyPr>
          <a:lstStyle/>
          <a:p>
            <a:pPr algn="l" eaLnBrk="0" hangingPunct="0">
              <a:defRPr/>
            </a:pPr>
            <a:r>
              <a:rPr kumimoji="1" lang="en-US" sz="1300" i="1" dirty="0">
                <a:latin typeface="+mn-lt"/>
                <a:cs typeface="+mn-cs"/>
              </a:rPr>
              <a:t>Empowering people to make positive changes </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Library Logo-553px"/>
          <p:cNvPicPr>
            <a:picLocks noChangeAspect="1" noChangeArrowheads="1"/>
          </p:cNvPicPr>
          <p:nvPr>
            <p:ph sz="quarter" idx="3"/>
          </p:nvPr>
        </p:nvPicPr>
        <p:blipFill>
          <a:blip r:embed="rId3"/>
          <a:srcRect/>
          <a:stretch>
            <a:fillRect/>
          </a:stretch>
        </p:blipFill>
        <p:spPr>
          <a:xfrm>
            <a:off x="457200" y="4133850"/>
            <a:ext cx="6019800" cy="2428875"/>
          </a:xfrm>
          <a:noFill/>
          <a:ln/>
        </p:spPr>
      </p:pic>
      <p:sp>
        <p:nvSpPr>
          <p:cNvPr id="147459" name="Text Box 3"/>
          <p:cNvSpPr txBox="1">
            <a:spLocks noChangeArrowheads="1"/>
          </p:cNvSpPr>
          <p:nvPr/>
        </p:nvSpPr>
        <p:spPr bwMode="auto">
          <a:xfrm>
            <a:off x="2438400" y="5562600"/>
            <a:ext cx="4419600" cy="457200"/>
          </a:xfrm>
          <a:prstGeom prst="rect">
            <a:avLst/>
          </a:prstGeom>
          <a:noFill/>
          <a:ln w="9525">
            <a:noFill/>
            <a:miter lim="800000"/>
            <a:headEnd/>
            <a:tailEnd/>
          </a:ln>
          <a:effectLst/>
        </p:spPr>
        <p:txBody>
          <a:bodyPr>
            <a:spAutoFit/>
          </a:bodyPr>
          <a:lstStyle/>
          <a:p>
            <a:pPr eaLnBrk="0" hangingPunct="0">
              <a:spcBef>
                <a:spcPct val="50000"/>
              </a:spcBef>
            </a:pPr>
            <a:endParaRPr lang="en-US">
              <a:latin typeface="Tahoma" pitchFamily="34" charset="0"/>
            </a:endParaRPr>
          </a:p>
        </p:txBody>
      </p:sp>
      <p:pic>
        <p:nvPicPr>
          <p:cNvPr id="147460" name="Picture 4" descr="Front with flowers 004"/>
          <p:cNvPicPr>
            <a:picLocks noChangeAspect="1" noChangeArrowheads="1"/>
          </p:cNvPicPr>
          <p:nvPr>
            <p:ph sz="quarter" idx="1"/>
          </p:nvPr>
        </p:nvPicPr>
        <p:blipFill>
          <a:blip r:embed="rId4"/>
          <a:srcRect/>
          <a:stretch>
            <a:fillRect/>
          </a:stretch>
        </p:blipFill>
        <p:spPr>
          <a:xfrm>
            <a:off x="2667000" y="381000"/>
            <a:ext cx="6172200" cy="4630738"/>
          </a:xfrm>
          <a:noFill/>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opy of baby reading"/>
          <p:cNvPicPr>
            <a:picLocks noChangeAspect="1" noChangeArrowheads="1"/>
          </p:cNvPicPr>
          <p:nvPr>
            <p:ph sz="quarter" idx="2"/>
          </p:nvPr>
        </p:nvPicPr>
        <p:blipFill>
          <a:blip r:embed="rId2">
            <a:lum bright="70000" contrast="-70000"/>
          </a:blip>
          <a:srcRect/>
          <a:stretch>
            <a:fillRect/>
          </a:stretch>
        </p:blipFill>
        <p:spPr>
          <a:xfrm>
            <a:off x="914400" y="1295400"/>
            <a:ext cx="7772400" cy="5202238"/>
          </a:xfrm>
          <a:noFill/>
          <a:ln/>
        </p:spPr>
      </p:pic>
      <p:sp>
        <p:nvSpPr>
          <p:cNvPr id="149507" name="Rectangle 3"/>
          <p:cNvSpPr>
            <a:spLocks noGrp="1"/>
          </p:cNvSpPr>
          <p:nvPr>
            <p:ph type="title"/>
          </p:nvPr>
        </p:nvSpPr>
        <p:spPr>
          <a:xfrm>
            <a:off x="457200" y="304800"/>
            <a:ext cx="8229600" cy="1143000"/>
          </a:xfrm>
        </p:spPr>
        <p:txBody>
          <a:bodyPr/>
          <a:lstStyle/>
          <a:p>
            <a:r>
              <a:rPr lang="en-US" smtClean="0">
                <a:effectLst>
                  <a:outerShdw blurRad="38100" dist="38100" dir="2700000" algn="tl">
                    <a:srgbClr val="000000"/>
                  </a:outerShdw>
                </a:effectLst>
              </a:rPr>
              <a:t>Library Programs (no charge)</a:t>
            </a:r>
          </a:p>
        </p:txBody>
      </p:sp>
      <p:sp>
        <p:nvSpPr>
          <p:cNvPr id="149508" name="Rectangle 4"/>
          <p:cNvSpPr>
            <a:spLocks noGrp="1"/>
          </p:cNvSpPr>
          <p:nvPr>
            <p:ph type="body" sz="half" idx="1"/>
          </p:nvPr>
        </p:nvSpPr>
        <p:spPr>
          <a:xfrm>
            <a:off x="838200" y="1752600"/>
            <a:ext cx="7772400" cy="5105400"/>
          </a:xfrm>
        </p:spPr>
        <p:txBody>
          <a:bodyPr/>
          <a:lstStyle/>
          <a:p>
            <a:pPr>
              <a:buFont typeface="Wingdings 2" pitchFamily="18" charset="2"/>
              <a:buNone/>
            </a:pPr>
            <a:r>
              <a:rPr lang="en-US" sz="2300" smtClean="0"/>
              <a:t>Early Literacy Storytimes</a:t>
            </a:r>
          </a:p>
          <a:p>
            <a:pPr>
              <a:buFont typeface="Wingdings 2" pitchFamily="18" charset="2"/>
              <a:buNone/>
            </a:pPr>
            <a:r>
              <a:rPr lang="en-US" sz="2300" smtClean="0"/>
              <a:t>	Trained Children’s Librarians offer weekly educational storytimes for children             birth – preschool age.</a:t>
            </a:r>
          </a:p>
          <a:p>
            <a:pPr>
              <a:buFont typeface="Wingdings 2" pitchFamily="18" charset="2"/>
              <a:buNone/>
            </a:pPr>
            <a:r>
              <a:rPr lang="en-US" sz="2300" smtClean="0"/>
              <a:t>Special programs offered quarterly or more.</a:t>
            </a:r>
          </a:p>
          <a:p>
            <a:pPr>
              <a:buFont typeface="Wingdings 2" pitchFamily="18" charset="2"/>
              <a:buNone/>
            </a:pPr>
            <a:r>
              <a:rPr lang="en-US" sz="2300" smtClean="0"/>
              <a:t>Free monthly movies (with popcorn).</a:t>
            </a:r>
          </a:p>
          <a:p>
            <a:pPr>
              <a:buFont typeface="Wingdings 2" pitchFamily="18" charset="2"/>
              <a:buNone/>
            </a:pPr>
            <a:r>
              <a:rPr lang="en-US" sz="2300" smtClean="0"/>
              <a:t>Book clubs for 1</a:t>
            </a:r>
            <a:r>
              <a:rPr lang="en-US" sz="2300" baseline="30000" smtClean="0"/>
              <a:t>st</a:t>
            </a:r>
            <a:r>
              <a:rPr lang="en-US" sz="2300" smtClean="0"/>
              <a:t> – 5</a:t>
            </a:r>
            <a:r>
              <a:rPr lang="en-US" sz="2300" baseline="30000" smtClean="0"/>
              <a:t>th</a:t>
            </a:r>
            <a:r>
              <a:rPr lang="en-US" sz="2300" smtClean="0"/>
              <a:t> graders held monthly. </a:t>
            </a:r>
          </a:p>
          <a:p>
            <a:pPr>
              <a:buFont typeface="Wingdings 2" pitchFamily="18" charset="2"/>
              <a:buNone/>
            </a:pPr>
            <a:r>
              <a:rPr lang="en-US" sz="2300" smtClean="0"/>
              <a:t>Summer Reading Program (free book &amp; prizes) June 6</a:t>
            </a:r>
            <a:r>
              <a:rPr lang="en-US" sz="2300" baseline="30000" smtClean="0"/>
              <a:t>th</a:t>
            </a:r>
            <a:r>
              <a:rPr lang="en-US" sz="2300" smtClean="0"/>
              <a:t> – Aug. 29, 2012.</a:t>
            </a:r>
          </a:p>
        </p:txBody>
      </p:sp>
      <p:pic>
        <p:nvPicPr>
          <p:cNvPr id="149509" name="Picture 5" descr="Library Image"/>
          <p:cNvPicPr>
            <a:picLocks noChangeAspect="1" noChangeArrowheads="1"/>
          </p:cNvPicPr>
          <p:nvPr>
            <p:ph sz="quarter" idx="3"/>
          </p:nvPr>
        </p:nvPicPr>
        <p:blipFill>
          <a:blip r:embed="rId3"/>
          <a:srcRect/>
          <a:stretch>
            <a:fillRect/>
          </a:stretch>
        </p:blipFill>
        <p:spPr>
          <a:xfrm>
            <a:off x="914400" y="5935663"/>
            <a:ext cx="685800" cy="684212"/>
          </a:xfrm>
          <a:noFill/>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p:cNvSpPr>
          <p:nvPr>
            <p:ph type="title"/>
          </p:nvPr>
        </p:nvSpPr>
        <p:spPr/>
        <p:txBody>
          <a:bodyPr/>
          <a:lstStyle/>
          <a:p>
            <a:r>
              <a:rPr lang="en-US" sz="2900" smtClean="0">
                <a:effectLst>
                  <a:outerShdw blurRad="38100" dist="38100" dir="2700000" algn="tl">
                    <a:srgbClr val="000000"/>
                  </a:outerShdw>
                </a:effectLst>
              </a:rPr>
              <a:t>Where to find the </a:t>
            </a:r>
            <a:br>
              <a:rPr lang="en-US" sz="2900" smtClean="0">
                <a:effectLst>
                  <a:outerShdw blurRad="38100" dist="38100" dir="2700000" algn="tl">
                    <a:srgbClr val="000000"/>
                  </a:outerShdw>
                </a:effectLst>
              </a:rPr>
            </a:br>
            <a:r>
              <a:rPr lang="en-US" sz="2900" smtClean="0">
                <a:effectLst>
                  <a:outerShdw blurRad="38100" dist="38100" dir="2700000" algn="tl">
                    <a:srgbClr val="000000"/>
                  </a:outerShdw>
                </a:effectLst>
              </a:rPr>
              <a:t>Newberg Public Library</a:t>
            </a:r>
          </a:p>
        </p:txBody>
      </p:sp>
      <p:sp>
        <p:nvSpPr>
          <p:cNvPr id="150531" name="Rectangle 3"/>
          <p:cNvSpPr>
            <a:spLocks noGrp="1"/>
          </p:cNvSpPr>
          <p:nvPr>
            <p:ph type="body" sz="half" idx="1"/>
          </p:nvPr>
        </p:nvSpPr>
        <p:spPr>
          <a:xfrm>
            <a:off x="303213" y="1524000"/>
            <a:ext cx="7981950" cy="4598988"/>
          </a:xfrm>
        </p:spPr>
        <p:txBody>
          <a:bodyPr/>
          <a:lstStyle/>
          <a:p>
            <a:pPr algn="ctr">
              <a:lnSpc>
                <a:spcPct val="90000"/>
              </a:lnSpc>
              <a:buFont typeface="Wingdings 2" pitchFamily="18" charset="2"/>
              <a:buNone/>
            </a:pPr>
            <a:r>
              <a:rPr lang="en-US" sz="2100" smtClean="0">
                <a:solidFill>
                  <a:schemeClr val="tx2"/>
                </a:solidFill>
                <a:hlinkClick r:id="rId2"/>
              </a:rPr>
              <a:t>www.newberglibrary.org</a:t>
            </a:r>
            <a:endParaRPr lang="en-US" sz="2100" smtClean="0">
              <a:solidFill>
                <a:schemeClr val="tx2"/>
              </a:solidFill>
            </a:endParaRPr>
          </a:p>
          <a:p>
            <a:pPr algn="ctr">
              <a:lnSpc>
                <a:spcPct val="90000"/>
              </a:lnSpc>
              <a:buFont typeface="Wingdings 2" pitchFamily="18" charset="2"/>
              <a:buNone/>
            </a:pPr>
            <a:r>
              <a:rPr lang="en-US" sz="2100" smtClean="0"/>
              <a:t>facebook.com/newberglibrary</a:t>
            </a:r>
          </a:p>
          <a:p>
            <a:pPr algn="ctr">
              <a:lnSpc>
                <a:spcPct val="90000"/>
              </a:lnSpc>
              <a:buFont typeface="Wingdings 2" pitchFamily="18" charset="2"/>
              <a:buNone/>
            </a:pPr>
            <a:endParaRPr lang="en-US" sz="2100" smtClean="0"/>
          </a:p>
          <a:p>
            <a:pPr algn="ctr">
              <a:lnSpc>
                <a:spcPct val="90000"/>
              </a:lnSpc>
              <a:buFont typeface="Wingdings 2" pitchFamily="18" charset="2"/>
              <a:buNone/>
            </a:pPr>
            <a:r>
              <a:rPr lang="en-US" sz="2100" smtClean="0">
                <a:hlinkClick r:id="rId3"/>
              </a:rPr>
              <a:t>nplibrary@newbergoregon.gov</a:t>
            </a:r>
            <a:endParaRPr lang="en-US" sz="2100" smtClean="0"/>
          </a:p>
          <a:p>
            <a:pPr algn="ctr">
              <a:lnSpc>
                <a:spcPct val="90000"/>
              </a:lnSpc>
              <a:buFont typeface="Wingdings 2" pitchFamily="18" charset="2"/>
              <a:buNone/>
            </a:pPr>
            <a:r>
              <a:rPr lang="en-US" sz="2100" smtClean="0"/>
              <a:t>503 538 7323</a:t>
            </a:r>
          </a:p>
          <a:p>
            <a:pPr algn="ctr">
              <a:lnSpc>
                <a:spcPct val="90000"/>
              </a:lnSpc>
              <a:buFont typeface="Wingdings 2" pitchFamily="18" charset="2"/>
              <a:buNone/>
            </a:pPr>
            <a:endParaRPr lang="en-US" sz="2100" smtClean="0"/>
          </a:p>
          <a:p>
            <a:pPr algn="ctr">
              <a:lnSpc>
                <a:spcPct val="90000"/>
              </a:lnSpc>
              <a:buFont typeface="Wingdings 2" pitchFamily="18" charset="2"/>
              <a:buNone/>
            </a:pPr>
            <a:r>
              <a:rPr lang="en-US" sz="2100" smtClean="0"/>
              <a:t>503 E. Hancock Street </a:t>
            </a:r>
          </a:p>
          <a:p>
            <a:pPr algn="ctr">
              <a:lnSpc>
                <a:spcPct val="90000"/>
              </a:lnSpc>
              <a:buFont typeface="Wingdings 2" pitchFamily="18" charset="2"/>
              <a:buNone/>
            </a:pPr>
            <a:r>
              <a:rPr lang="en-US" sz="2100" smtClean="0"/>
              <a:t>Newberg, OR 97132</a:t>
            </a:r>
          </a:p>
          <a:p>
            <a:pPr algn="ctr">
              <a:lnSpc>
                <a:spcPct val="90000"/>
              </a:lnSpc>
              <a:buFont typeface="Wingdings 2" pitchFamily="18" charset="2"/>
              <a:buNone/>
            </a:pPr>
            <a:endParaRPr lang="en-US" sz="2100" smtClean="0"/>
          </a:p>
          <a:p>
            <a:pPr>
              <a:lnSpc>
                <a:spcPct val="90000"/>
              </a:lnSpc>
              <a:buFont typeface="Wingdings 2" pitchFamily="18" charset="2"/>
              <a:buNone/>
            </a:pPr>
            <a:endParaRPr lang="en-US" sz="2100" smtClean="0"/>
          </a:p>
        </p:txBody>
      </p:sp>
      <p:pic>
        <p:nvPicPr>
          <p:cNvPr id="150532" name="Picture 4" descr="Library Logo-553px"/>
          <p:cNvPicPr>
            <a:picLocks noChangeAspect="1" noChangeArrowheads="1"/>
          </p:cNvPicPr>
          <p:nvPr>
            <p:ph sz="quarter" idx="3"/>
          </p:nvPr>
        </p:nvPicPr>
        <p:blipFill>
          <a:blip r:embed="rId4"/>
          <a:srcRect/>
          <a:stretch>
            <a:fillRect/>
          </a:stretch>
        </p:blipFill>
        <p:spPr>
          <a:xfrm>
            <a:off x="228600" y="4783138"/>
            <a:ext cx="4648200" cy="1874837"/>
          </a:xfrm>
          <a:noFill/>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p:cNvSpPr>
            <a:spLocks noGrp="1"/>
          </p:cNvSpPr>
          <p:nvPr>
            <p:ph type="title" idx="4294967295"/>
          </p:nvPr>
        </p:nvSpPr>
        <p:spPr/>
        <p:txBody>
          <a:bodyPr/>
          <a:lstStyle/>
          <a:p>
            <a:r>
              <a:rPr lang="en-US" smtClean="0">
                <a:effectLst>
                  <a:outerShdw blurRad="38100" dist="38100" dir="2700000" algn="tl">
                    <a:srgbClr val="000000"/>
                  </a:outerShdw>
                </a:effectLst>
              </a:rPr>
              <a:t>WESD EARLY INTERVENTION (EI)</a:t>
            </a:r>
            <a:r>
              <a:rPr lang="en-US" smtClean="0"/>
              <a:t> </a:t>
            </a:r>
          </a:p>
        </p:txBody>
      </p:sp>
      <p:sp>
        <p:nvSpPr>
          <p:cNvPr id="17411" name="Content Placeholder 1"/>
          <p:cNvSpPr>
            <a:spLocks noGrp="1"/>
          </p:cNvSpPr>
          <p:nvPr>
            <p:ph idx="4294967295"/>
          </p:nvPr>
        </p:nvSpPr>
        <p:spPr>
          <a:xfrm>
            <a:off x="381000" y="1524000"/>
            <a:ext cx="8504238" cy="4800600"/>
          </a:xfrm>
        </p:spPr>
        <p:txBody>
          <a:bodyPr/>
          <a:lstStyle/>
          <a:p>
            <a:pPr>
              <a:buFont typeface="Wingdings 3" pitchFamily="18" charset="2"/>
              <a:buNone/>
            </a:pPr>
            <a:r>
              <a:rPr lang="en-US" b="1" i="1" smtClean="0"/>
              <a:t>What is early intervention?</a:t>
            </a:r>
          </a:p>
          <a:p>
            <a:pPr>
              <a:buClr>
                <a:srgbClr val="8CADAE"/>
              </a:buClr>
            </a:pPr>
            <a:r>
              <a:rPr lang="en-US" sz="2200" smtClean="0"/>
              <a:t>Children who receive early intervention services range in age from birth to three years of age need to meet eligibility criteria and demonstrate a need for services because of a </a:t>
            </a:r>
            <a:r>
              <a:rPr lang="en-US" sz="2200" b="1" smtClean="0"/>
              <a:t>significant </a:t>
            </a:r>
            <a:r>
              <a:rPr lang="en-US" sz="2200" smtClean="0"/>
              <a:t>delay in one or more areas of development, including cognitive, physical, communication, self-help, social development; or</a:t>
            </a:r>
          </a:p>
          <a:p>
            <a:pPr>
              <a:buClr>
                <a:srgbClr val="8CADAE"/>
              </a:buClr>
            </a:pPr>
            <a:r>
              <a:rPr lang="en-US" sz="2200" smtClean="0"/>
              <a:t>meet eligibility criteria for vision or hearing impairment, autism spectrum disorder, orthopedically impaired, traumatic brain injury; or</a:t>
            </a:r>
            <a:endParaRPr lang="en-US" sz="2400" smtClean="0"/>
          </a:p>
          <a:p>
            <a:r>
              <a:rPr lang="en-US" sz="2200" smtClean="0"/>
              <a:t>for very young children, eligibility for services can be determined on the basis of a medical diagnosis of a condition likely to result in a developmental delay.</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idx="4294967295"/>
          </p:nvPr>
        </p:nvSpPr>
        <p:spPr/>
        <p:txBody>
          <a:bodyPr>
            <a:normAutofit/>
          </a:bodyPr>
          <a:lstStyle/>
          <a:p>
            <a:r>
              <a:rPr lang="en-US" sz="3000" smtClean="0"/>
              <a:t/>
            </a:r>
            <a:br>
              <a:rPr lang="en-US" sz="3000" smtClean="0"/>
            </a:br>
            <a:r>
              <a:rPr lang="en-US" sz="2700" smtClean="0">
                <a:effectLst>
                  <a:outerShdw blurRad="38100" dist="38100" dir="2700000" algn="tl">
                    <a:srgbClr val="000000"/>
                  </a:outerShdw>
                </a:effectLst>
              </a:rPr>
              <a:t>EARLY CHILDHOOD SPECIAL EDUCATION(ECSE)</a:t>
            </a:r>
          </a:p>
        </p:txBody>
      </p:sp>
      <p:sp>
        <p:nvSpPr>
          <p:cNvPr id="15362" name="Content Placeholder 1"/>
          <p:cNvSpPr>
            <a:spLocks noGrp="1"/>
          </p:cNvSpPr>
          <p:nvPr>
            <p:ph idx="4294967295"/>
          </p:nvPr>
        </p:nvSpPr>
        <p:spPr>
          <a:xfrm>
            <a:off x="457200" y="1600200"/>
            <a:ext cx="8229600" cy="4694238"/>
          </a:xfrm>
        </p:spPr>
        <p:txBody>
          <a:bodyPr>
            <a:normAutofit/>
          </a:bodyPr>
          <a:lstStyle/>
          <a:p>
            <a:pPr>
              <a:lnSpc>
                <a:spcPct val="90000"/>
              </a:lnSpc>
              <a:buClr>
                <a:srgbClr val="8CADAE"/>
              </a:buClr>
              <a:buFont typeface="Wingdings 3" pitchFamily="18" charset="2"/>
              <a:buNone/>
            </a:pPr>
            <a:r>
              <a:rPr lang="en-US" sz="2500" b="1" i="1" smtClean="0"/>
              <a:t>What is early childhood special education?</a:t>
            </a:r>
          </a:p>
          <a:p>
            <a:pPr>
              <a:lnSpc>
                <a:spcPct val="90000"/>
              </a:lnSpc>
              <a:buClr>
                <a:srgbClr val="8CADAE"/>
              </a:buClr>
            </a:pPr>
            <a:r>
              <a:rPr lang="en-US" sz="2200" smtClean="0"/>
              <a:t>Children who receive early childhood special education range in age from 3 years to entry into public kindergarten. </a:t>
            </a:r>
          </a:p>
          <a:p>
            <a:pPr>
              <a:lnSpc>
                <a:spcPct val="90000"/>
              </a:lnSpc>
              <a:buClr>
                <a:srgbClr val="8CADAE"/>
              </a:buClr>
            </a:pPr>
            <a:r>
              <a:rPr lang="en-US" sz="2200" smtClean="0"/>
              <a:t>Children need to meet eligibility criteria and demonstrate a need for services because of a </a:t>
            </a:r>
            <a:r>
              <a:rPr lang="en-US" sz="2200" b="1" smtClean="0"/>
              <a:t>significant </a:t>
            </a:r>
            <a:r>
              <a:rPr lang="en-US" sz="2200" smtClean="0"/>
              <a:t>delay in two or more areas of development, including cognitive, physical, communication, self-help, social development; or</a:t>
            </a:r>
          </a:p>
          <a:p>
            <a:pPr>
              <a:lnSpc>
                <a:spcPct val="90000"/>
              </a:lnSpc>
              <a:buClr>
                <a:srgbClr val="8CADAE"/>
              </a:buClr>
            </a:pPr>
            <a:r>
              <a:rPr lang="en-US" sz="2200" smtClean="0"/>
              <a:t>meet eligibility criteria for  a school age eligibility such as communication disorder, other health impaired, emotionally disturbance, vision or hearing impairment, autism spectrum disorder, orthopedic impaired, traumatic brain injury</a:t>
            </a:r>
          </a:p>
          <a:p>
            <a:pPr>
              <a:lnSpc>
                <a:spcPct val="90000"/>
              </a:lnSpc>
              <a:buClr>
                <a:srgbClr val="8CADAE"/>
              </a:buClr>
            </a:pPr>
            <a:r>
              <a:rPr lang="en-US" sz="2200" smtClean="0"/>
              <a:t>Children in early childhood special education programs</a:t>
            </a:r>
          </a:p>
          <a:p>
            <a:pPr>
              <a:lnSpc>
                <a:spcPct val="90000"/>
              </a:lnSpc>
              <a:buClr>
                <a:srgbClr val="8CADAE"/>
              </a:buClr>
              <a:buFont typeface="Wingdings 3" pitchFamily="18" charset="2"/>
              <a:buNone/>
            </a:pPr>
            <a:r>
              <a:rPr lang="en-US" sz="2200" smtClean="0"/>
              <a:t>	have disabilities that range from mild to severe.</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idx="4294967295"/>
          </p:nvPr>
        </p:nvSpPr>
        <p:spPr>
          <a:xfrm>
            <a:off x="301625" y="228600"/>
            <a:ext cx="8534400" cy="990600"/>
          </a:xfrm>
        </p:spPr>
        <p:txBody>
          <a:bodyPr/>
          <a:lstStyle/>
          <a:p>
            <a:pPr marL="365125" indent="-255588"/>
            <a:r>
              <a:rPr lang="en-US" sz="3200" smtClean="0">
                <a:effectLst>
                  <a:outerShdw blurRad="38100" dist="38100" dir="2700000" algn="tl">
                    <a:srgbClr val="000000"/>
                  </a:outerShdw>
                </a:effectLst>
              </a:rPr>
              <a:t>What services does Oregon provide to children </a:t>
            </a:r>
            <a:r>
              <a:rPr lang="en-US" sz="2800" smtClean="0">
                <a:effectLst>
                  <a:outerShdw blurRad="38100" dist="38100" dir="2700000" algn="tl">
                    <a:srgbClr val="000000"/>
                  </a:outerShdw>
                </a:effectLst>
              </a:rPr>
              <a:t>and</a:t>
            </a:r>
            <a:r>
              <a:rPr lang="en-US" sz="3200" smtClean="0">
                <a:effectLst>
                  <a:outerShdw blurRad="38100" dist="38100" dir="2700000" algn="tl">
                    <a:srgbClr val="000000"/>
                  </a:outerShdw>
                </a:effectLst>
              </a:rPr>
              <a:t> families?</a:t>
            </a:r>
            <a:r>
              <a:rPr lang="en-US" sz="3200" smtClean="0"/>
              <a:t>  </a:t>
            </a:r>
          </a:p>
        </p:txBody>
      </p:sp>
      <p:sp>
        <p:nvSpPr>
          <p:cNvPr id="2" name="Content Placeholder 1"/>
          <p:cNvSpPr>
            <a:spLocks noGrp="1"/>
          </p:cNvSpPr>
          <p:nvPr>
            <p:ph idx="4294967295"/>
          </p:nvPr>
        </p:nvSpPr>
        <p:spPr>
          <a:xfrm>
            <a:off x="301625" y="1600200"/>
            <a:ext cx="8504238" cy="4724400"/>
          </a:xfrm>
        </p:spPr>
        <p:txBody>
          <a:bodyPr>
            <a:noAutofit/>
          </a:bodyPr>
          <a:lstStyle/>
          <a:p>
            <a:pPr marL="365125" lvl="1" indent="-255588">
              <a:buClr>
                <a:srgbClr val="8CADAE"/>
              </a:buClr>
              <a:buSzPct val="85000"/>
              <a:buFont typeface="Wingdings" pitchFamily="2" charset="2"/>
              <a:buNone/>
            </a:pPr>
            <a:r>
              <a:rPr lang="en-US" sz="1600" b="1" smtClean="0">
                <a:solidFill>
                  <a:schemeClr val="tx1"/>
                </a:solidFill>
              </a:rPr>
              <a:t>Programs are specially designed to address the special education needs of young children with disabilities. </a:t>
            </a:r>
            <a:endParaRPr lang="en-US" sz="1600" b="1" smtClean="0"/>
          </a:p>
          <a:p>
            <a:pPr marL="365125" indent="-255588">
              <a:buClr>
                <a:srgbClr val="8CADAE"/>
              </a:buClr>
              <a:buFont typeface="Wingdings 3" pitchFamily="18" charset="2"/>
              <a:buChar char=""/>
            </a:pPr>
            <a:r>
              <a:rPr lang="en-US" sz="1600" smtClean="0"/>
              <a:t>Services may include:</a:t>
            </a:r>
          </a:p>
          <a:p>
            <a:pPr marL="365125" lvl="1" indent="-255588">
              <a:spcBef>
                <a:spcPts val="325"/>
              </a:spcBef>
              <a:buFont typeface="Verdana" pitchFamily="34" charset="0"/>
              <a:buChar char="◦"/>
            </a:pPr>
            <a:r>
              <a:rPr lang="en-US" sz="1600" smtClean="0">
                <a:solidFill>
                  <a:schemeClr val="tx1"/>
                </a:solidFill>
              </a:rPr>
              <a:t>Providing the family with specific information about the child’s delay;</a:t>
            </a:r>
          </a:p>
          <a:p>
            <a:pPr marL="365125" lvl="1" indent="-255588">
              <a:spcBef>
                <a:spcPts val="325"/>
              </a:spcBef>
              <a:buFont typeface="Verdana" pitchFamily="34" charset="0"/>
              <a:buChar char="◦"/>
            </a:pPr>
            <a:r>
              <a:rPr lang="en-US" sz="1600" smtClean="0">
                <a:solidFill>
                  <a:schemeClr val="tx1"/>
                </a:solidFill>
              </a:rPr>
              <a:t>Incorporating the child’s special needs into family routines within the home or within the daily routines within a preschool program;</a:t>
            </a:r>
          </a:p>
          <a:p>
            <a:pPr marL="365125" lvl="1" indent="-255588">
              <a:spcBef>
                <a:spcPts val="325"/>
              </a:spcBef>
              <a:buFont typeface="Verdana" pitchFamily="34" charset="0"/>
              <a:buChar char="◦"/>
            </a:pPr>
            <a:r>
              <a:rPr lang="en-US" sz="1600" smtClean="0">
                <a:solidFill>
                  <a:schemeClr val="tx1"/>
                </a:solidFill>
              </a:rPr>
              <a:t>Connecting the family to community resources;</a:t>
            </a:r>
          </a:p>
          <a:p>
            <a:pPr marL="365125" lvl="1" indent="-255588">
              <a:spcBef>
                <a:spcPts val="325"/>
              </a:spcBef>
              <a:buFont typeface="Verdana" pitchFamily="34" charset="0"/>
              <a:buChar char="◦"/>
            </a:pPr>
            <a:r>
              <a:rPr lang="en-US" sz="1600" smtClean="0">
                <a:solidFill>
                  <a:schemeClr val="tx1"/>
                </a:solidFill>
              </a:rPr>
              <a:t>Coaching parents, family and caregivers on specific child skills.</a:t>
            </a:r>
            <a:r>
              <a:rPr lang="en-US" sz="1600" smtClean="0"/>
              <a:t> </a:t>
            </a:r>
          </a:p>
          <a:p>
            <a:pPr marL="365125" indent="-255588">
              <a:buClr>
                <a:srgbClr val="8CADAE"/>
              </a:buClr>
            </a:pPr>
            <a:r>
              <a:rPr lang="en-US" sz="1600" smtClean="0"/>
              <a:t>Services may include a single service or a combination of the following:</a:t>
            </a:r>
          </a:p>
          <a:p>
            <a:pPr marL="365125" indent="-255588">
              <a:buClr>
                <a:srgbClr val="8CADAE"/>
              </a:buClr>
            </a:pPr>
            <a:endParaRPr lang="en-US" sz="1600" smtClean="0"/>
          </a:p>
          <a:p>
            <a:pPr marL="365125" indent="-255588">
              <a:buClr>
                <a:srgbClr val="8CADAE"/>
              </a:buClr>
            </a:pPr>
            <a:endParaRPr lang="en-US" sz="1600" smtClean="0"/>
          </a:p>
          <a:p>
            <a:pPr marL="365125" lvl="1" indent="-255588">
              <a:buFont typeface="Wingdings 2" pitchFamily="18" charset="2"/>
              <a:buChar char=""/>
            </a:pPr>
            <a:endParaRPr lang="en-US" sz="1600" smtClean="0">
              <a:solidFill>
                <a:schemeClr val="tx1"/>
              </a:solidFill>
            </a:endParaRPr>
          </a:p>
          <a:p>
            <a:pPr marL="365125" lvl="1" indent="-255588">
              <a:spcBef>
                <a:spcPts val="325"/>
              </a:spcBef>
              <a:buFont typeface="Verdana" pitchFamily="34" charset="0"/>
              <a:buChar char="◦"/>
            </a:pPr>
            <a:endParaRPr lang="en-US" sz="1600" smtClean="0">
              <a:solidFill>
                <a:schemeClr val="tx1"/>
              </a:solidFill>
            </a:endParaRPr>
          </a:p>
        </p:txBody>
      </p:sp>
      <p:graphicFrame>
        <p:nvGraphicFramePr>
          <p:cNvPr id="4" name="Table 3"/>
          <p:cNvGraphicFramePr>
            <a:graphicFrameLocks noGrp="1"/>
          </p:cNvGraphicFramePr>
          <p:nvPr/>
        </p:nvGraphicFramePr>
        <p:xfrm>
          <a:off x="533400" y="4191000"/>
          <a:ext cx="7924800" cy="1676400"/>
        </p:xfrm>
        <a:graphic>
          <a:graphicData uri="http://schemas.openxmlformats.org/drawingml/2006/table">
            <a:tbl>
              <a:tblPr/>
              <a:tblGrid>
                <a:gridCol w="3962400"/>
                <a:gridCol w="3962400"/>
              </a:tblGrid>
              <a:tr h="1676400">
                <a:tc>
                  <a:txBody>
                    <a:bodyPr/>
                    <a:lstStyle/>
                    <a:p>
                      <a:pPr marL="0" marR="0" lvl="1"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Evaluation</a:t>
                      </a:r>
                    </a:p>
                    <a:p>
                      <a:pPr marL="0" marR="0" lvl="1"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Developmental consultation/education</a:t>
                      </a:r>
                    </a:p>
                    <a:p>
                      <a:pPr marL="0" marR="0" lvl="1"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Parent consultation/education</a:t>
                      </a:r>
                    </a:p>
                    <a:p>
                      <a:pPr marL="0" marR="0" lvl="1"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Physical  or occupational therapy</a:t>
                      </a:r>
                    </a:p>
                    <a:p>
                      <a:pPr marL="0" marR="0" lvl="1"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Speech/Language therapy</a:t>
                      </a:r>
                    </a:p>
                    <a:p>
                      <a:pPr marL="0" marR="0" lvl="1"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Behavior Services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B9899"/>
                    </a:solidFill>
                  </a:tcPr>
                </a:tc>
                <a:tc>
                  <a:txBody>
                    <a:bodyPr/>
                    <a:lstStyle/>
                    <a:p>
                      <a:pPr marL="639763" marR="0" lvl="1" indent="-246063"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Vision services</a:t>
                      </a:r>
                    </a:p>
                    <a:p>
                      <a:pPr marL="639763" marR="0" lvl="1" indent="-246063"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Hearing services</a:t>
                      </a:r>
                    </a:p>
                    <a:p>
                      <a:pPr marL="639763" marR="0" lvl="1" indent="-246063"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Augmentative communication</a:t>
                      </a:r>
                    </a:p>
                    <a:p>
                      <a:pPr marL="639763" marR="0" lvl="1" indent="-246063"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Autism Spectrum Disorder Services</a:t>
                      </a:r>
                    </a:p>
                    <a:p>
                      <a:pPr marL="639763" marR="0" lvl="1" indent="-246063"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Times New Roman" pitchFamily="18" charset="0"/>
                        </a:rPr>
                        <a:t>Assistive technology Services</a:t>
                      </a:r>
                      <a:endParaRPr kumimoji="0" lang="en-US" sz="1800" b="0" i="0" u="none" strike="noStrike" cap="none" normalizeH="0" baseline="0" smtClean="0">
                        <a:ln>
                          <a:noFill/>
                        </a:ln>
                        <a:solidFill>
                          <a:srgbClr val="FFFFFF"/>
                        </a:solidFill>
                        <a:effectLst/>
                        <a:latin typeface="Arial" pitchFamily="34" charset="0"/>
                        <a:ea typeface="ＭＳ Ｐゴシック" pitchFamily="34" charset="-128"/>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B9899"/>
                    </a:solidFill>
                  </a:tcPr>
                </a:tc>
              </a:tr>
            </a:tbl>
          </a:graphicData>
        </a:graphic>
      </p:graphicFrame>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0" y="609600"/>
            <a:ext cx="9144000" cy="1143000"/>
          </a:xfrm>
          <a:ln/>
        </p:spPr>
        <p:txBody>
          <a:bodyPr/>
          <a:lstStyle/>
          <a:p>
            <a:pPr eaLnBrk="1" hangingPunct="1"/>
            <a:r>
              <a:rPr lang="en-US" sz="5600" b="1" smtClean="0">
                <a:solidFill>
                  <a:srgbClr val="ED2024"/>
                </a:solidFill>
              </a:rPr>
              <a:t/>
            </a:r>
            <a:br>
              <a:rPr lang="en-US" sz="5600" b="1" smtClean="0">
                <a:solidFill>
                  <a:srgbClr val="ED2024"/>
                </a:solidFill>
              </a:rPr>
            </a:br>
            <a:r>
              <a:rPr lang="en-US" sz="5600" b="1" smtClean="0">
                <a:solidFill>
                  <a:srgbClr val="ED2024"/>
                </a:solidFill>
              </a:rPr>
              <a:t>YOOP – </a:t>
            </a:r>
            <a:r>
              <a:rPr lang="en-US" sz="4500" b="1" smtClean="0">
                <a:solidFill>
                  <a:srgbClr val="ED2024"/>
                </a:solidFill>
              </a:rPr>
              <a:t>A RESOURCE FOR YOUTH</a:t>
            </a:r>
            <a:endParaRPr lang="en-US" sz="4500" i="1" smtClean="0">
              <a:solidFill>
                <a:srgbClr val="ED2024"/>
              </a:solidFill>
            </a:endParaRPr>
          </a:p>
        </p:txBody>
      </p:sp>
      <p:sp>
        <p:nvSpPr>
          <p:cNvPr id="49155" name="Text Box 5"/>
          <p:cNvSpPr txBox="1">
            <a:spLocks noChangeArrowheads="1"/>
          </p:cNvSpPr>
          <p:nvPr/>
        </p:nvSpPr>
        <p:spPr bwMode="auto">
          <a:xfrm>
            <a:off x="533400" y="1600200"/>
            <a:ext cx="8153400" cy="4953000"/>
          </a:xfrm>
          <a:prstGeom prst="rect">
            <a:avLst/>
          </a:prstGeom>
          <a:noFill/>
          <a:ln w="9525" algn="in">
            <a:noFill/>
            <a:miter lim="800000"/>
            <a:headEnd/>
            <a:tailEnd/>
          </a:ln>
        </p:spPr>
        <p:txBody>
          <a:bodyPr lIns="128016" tIns="128016" rIns="128016" bIns="128016"/>
          <a:lstStyle/>
          <a:p>
            <a:pPr lvl="1" algn="l"/>
            <a:r>
              <a:rPr lang="en-US" sz="2000">
                <a:solidFill>
                  <a:srgbClr val="ED2024"/>
                </a:solidFill>
                <a:latin typeface="Arial" pitchFamily="34" charset="0"/>
              </a:rPr>
              <a:t>JOB PREPERATION</a:t>
            </a:r>
          </a:p>
          <a:p>
            <a:pPr lvl="1" algn="l">
              <a:buFontTx/>
              <a:buChar char="•"/>
            </a:pPr>
            <a:r>
              <a:rPr lang="en-US" sz="2000">
                <a:solidFill>
                  <a:srgbClr val="ED2024"/>
                </a:solidFill>
                <a:latin typeface="Arial" pitchFamily="34" charset="0"/>
              </a:rPr>
              <a:t>Job applications</a:t>
            </a:r>
          </a:p>
          <a:p>
            <a:pPr lvl="1" algn="l">
              <a:buFontTx/>
              <a:buChar char="•"/>
            </a:pPr>
            <a:r>
              <a:rPr lang="en-US" sz="2000">
                <a:solidFill>
                  <a:srgbClr val="ED2024"/>
                </a:solidFill>
                <a:latin typeface="Arial" pitchFamily="34" charset="0"/>
              </a:rPr>
              <a:t>Building a better resume &amp; writing cover letters </a:t>
            </a:r>
          </a:p>
          <a:p>
            <a:pPr lvl="1" algn="l">
              <a:buFontTx/>
              <a:buChar char="•"/>
            </a:pPr>
            <a:r>
              <a:rPr lang="en-US" sz="2000">
                <a:solidFill>
                  <a:srgbClr val="ED2024"/>
                </a:solidFill>
                <a:latin typeface="Arial" pitchFamily="34" charset="0"/>
              </a:rPr>
              <a:t>Interview preparation</a:t>
            </a:r>
          </a:p>
          <a:p>
            <a:pPr lvl="1" algn="l">
              <a:buFontTx/>
              <a:buChar char="•"/>
            </a:pPr>
            <a:r>
              <a:rPr lang="en-US" sz="2000">
                <a:solidFill>
                  <a:srgbClr val="ED2024"/>
                </a:solidFill>
                <a:latin typeface="Arial" pitchFamily="34" charset="0"/>
              </a:rPr>
              <a:t>Mock interviews with community members </a:t>
            </a:r>
          </a:p>
          <a:p>
            <a:pPr lvl="1" algn="l">
              <a:buFontTx/>
              <a:buChar char="•"/>
            </a:pPr>
            <a:r>
              <a:rPr lang="en-US" sz="2000">
                <a:solidFill>
                  <a:srgbClr val="ED2024"/>
                </a:solidFill>
                <a:latin typeface="Arial" pitchFamily="34" charset="0"/>
              </a:rPr>
              <a:t>Job shadows &amp; internships </a:t>
            </a:r>
          </a:p>
          <a:p>
            <a:pPr lvl="1" algn="l"/>
            <a:endParaRPr lang="en-US" sz="2000">
              <a:solidFill>
                <a:srgbClr val="ED2024"/>
              </a:solidFill>
              <a:latin typeface="Arial" pitchFamily="34" charset="0"/>
            </a:endParaRPr>
          </a:p>
          <a:p>
            <a:pPr lvl="1" algn="l"/>
            <a:r>
              <a:rPr lang="en-US" sz="2000">
                <a:solidFill>
                  <a:srgbClr val="ED2024"/>
                </a:solidFill>
                <a:latin typeface="Arial" pitchFamily="34" charset="0"/>
              </a:rPr>
              <a:t>EDUCATIONAL SERVICES</a:t>
            </a:r>
          </a:p>
          <a:p>
            <a:pPr lvl="1" algn="l">
              <a:buFontTx/>
              <a:buChar char="•"/>
            </a:pPr>
            <a:r>
              <a:rPr lang="en-US" sz="2000">
                <a:solidFill>
                  <a:srgbClr val="ED2024"/>
                </a:solidFill>
                <a:latin typeface="Arial" pitchFamily="34" charset="0"/>
              </a:rPr>
              <a:t>Tutoring </a:t>
            </a:r>
          </a:p>
          <a:p>
            <a:pPr lvl="1" algn="l">
              <a:buFontTx/>
              <a:buChar char="•"/>
            </a:pPr>
            <a:r>
              <a:rPr lang="en-US" sz="2000">
                <a:solidFill>
                  <a:srgbClr val="ED2024"/>
                </a:solidFill>
                <a:latin typeface="Arial" pitchFamily="34" charset="0"/>
              </a:rPr>
              <a:t>Senior projects </a:t>
            </a:r>
          </a:p>
          <a:p>
            <a:pPr lvl="1" algn="l">
              <a:buFontTx/>
              <a:buChar char="•"/>
            </a:pPr>
            <a:r>
              <a:rPr lang="en-US" sz="2000">
                <a:solidFill>
                  <a:srgbClr val="ED2024"/>
                </a:solidFill>
                <a:latin typeface="Arial" pitchFamily="34" charset="0"/>
              </a:rPr>
              <a:t>Computer training </a:t>
            </a:r>
          </a:p>
          <a:p>
            <a:pPr lvl="1" algn="l">
              <a:buFontTx/>
              <a:buChar char="•"/>
            </a:pPr>
            <a:r>
              <a:rPr lang="en-US" sz="2000">
                <a:solidFill>
                  <a:srgbClr val="ED2024"/>
                </a:solidFill>
                <a:latin typeface="Arial" pitchFamily="34" charset="0"/>
              </a:rPr>
              <a:t>FAFSA &amp; scholarship assistance </a:t>
            </a:r>
          </a:p>
          <a:p>
            <a:pPr lvl="1" algn="l">
              <a:buFontTx/>
              <a:buChar char="•"/>
            </a:pPr>
            <a:r>
              <a:rPr lang="en-US" sz="2000">
                <a:solidFill>
                  <a:srgbClr val="ED2024"/>
                </a:solidFill>
                <a:latin typeface="Arial" pitchFamily="34" charset="0"/>
              </a:rPr>
              <a:t>College enrollment support </a:t>
            </a:r>
          </a:p>
          <a:p>
            <a:pPr lvl="1" algn="l">
              <a:buFontTx/>
              <a:buChar char="•"/>
            </a:pPr>
            <a:r>
              <a:rPr lang="en-US" sz="2000" b="1">
                <a:solidFill>
                  <a:srgbClr val="ED2024"/>
                </a:solidFill>
                <a:latin typeface="Arial" pitchFamily="34" charset="0"/>
              </a:rPr>
              <a:t>Parenting classes</a:t>
            </a:r>
          </a:p>
          <a:p>
            <a:pPr lvl="1" algn="l"/>
            <a:endParaRPr lang="en-US" sz="2000">
              <a:solidFill>
                <a:srgbClr val="ED2024"/>
              </a:solidFill>
              <a:latin typeface="Arial" pitchFamily="34" charset="0"/>
            </a:endParaRPr>
          </a:p>
          <a:p>
            <a:pPr lvl="1" algn="l"/>
            <a:endParaRPr lang="en-US">
              <a:solidFill>
                <a:srgbClr val="ED2024"/>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4294967295"/>
          </p:nvPr>
        </p:nvSpPr>
        <p:spPr>
          <a:xfrm>
            <a:off x="381000" y="533400"/>
            <a:ext cx="8305800" cy="5791200"/>
          </a:xfrm>
        </p:spPr>
        <p:txBody>
          <a:bodyPr/>
          <a:lstStyle/>
          <a:p>
            <a:pPr algn="ctr">
              <a:buFont typeface="Wingdings 3" pitchFamily="18" charset="2"/>
              <a:buNone/>
            </a:pPr>
            <a:r>
              <a:rPr lang="en-US" sz="3300" smtClean="0">
                <a:solidFill>
                  <a:srgbClr val="7B9899"/>
                </a:solidFill>
                <a:effectLst>
                  <a:outerShdw blurRad="38100" dist="38100" dir="2700000" algn="tl">
                    <a:srgbClr val="000000"/>
                  </a:outerShdw>
                </a:effectLst>
              </a:rPr>
              <a:t>How to refer to EI/ECSE?</a:t>
            </a:r>
          </a:p>
          <a:p>
            <a:pPr algn="ctr">
              <a:buFont typeface="Arial" pitchFamily="34" charset="0"/>
              <a:buNone/>
            </a:pPr>
            <a:endParaRPr lang="en-US" sz="2800" b="1" smtClean="0">
              <a:latin typeface="Blue Highway Linocut" pitchFamily="2" charset="0"/>
            </a:endParaRPr>
          </a:p>
          <a:p>
            <a:pPr algn="ctr">
              <a:buFont typeface="Arial" pitchFamily="34" charset="0"/>
              <a:buNone/>
            </a:pPr>
            <a:r>
              <a:rPr lang="en-US" sz="2800" b="1" smtClean="0">
                <a:latin typeface="Blue Highway Linocut" pitchFamily="2" charset="0"/>
              </a:rPr>
              <a:t>Marion/Polk/Yamhill Counties</a:t>
            </a:r>
          </a:p>
          <a:p>
            <a:pPr>
              <a:buFont typeface="Arial" pitchFamily="34" charset="0"/>
              <a:buNone/>
            </a:pPr>
            <a:r>
              <a:rPr lang="en-US" sz="2800" smtClean="0">
                <a:latin typeface="Blue Highway Linocut" pitchFamily="2" charset="0"/>
              </a:rPr>
              <a:t>Marion/Polk County Referral Line: 	503-385-4714</a:t>
            </a:r>
          </a:p>
          <a:p>
            <a:pPr>
              <a:buFont typeface="Arial" pitchFamily="34" charset="0"/>
              <a:buNone/>
            </a:pPr>
            <a:r>
              <a:rPr lang="en-US" sz="2800" smtClean="0">
                <a:latin typeface="Blue Highway Linocut" pitchFamily="2" charset="0"/>
              </a:rPr>
              <a:t>Polk/Yamhill County Referral Line:	503-435-5918</a:t>
            </a:r>
          </a:p>
          <a:p>
            <a:pPr>
              <a:buFont typeface="Arial" pitchFamily="34" charset="0"/>
              <a:buNone/>
            </a:pPr>
            <a:r>
              <a:rPr lang="en-US" sz="2800" smtClean="0">
                <a:latin typeface="Blue Highway Linocut" pitchFamily="2" charset="0"/>
              </a:rPr>
              <a:t>Fax:  503-435-5923</a:t>
            </a:r>
          </a:p>
          <a:p>
            <a:pPr>
              <a:buFont typeface="Arial" pitchFamily="34" charset="0"/>
              <a:buNone/>
            </a:pPr>
            <a:r>
              <a:rPr lang="en-US" sz="2800" smtClean="0">
                <a:latin typeface="Blue Highway Linocut" pitchFamily="2" charset="0"/>
              </a:rPr>
              <a:t>Referral/Evaluation Coordinator:  Devora Gramson</a:t>
            </a:r>
          </a:p>
          <a:p>
            <a:pPr>
              <a:buFont typeface="Wingdings 3" pitchFamily="18" charset="2"/>
              <a:buNone/>
            </a:pPr>
            <a:r>
              <a:rPr lang="en-US" sz="2800" smtClean="0">
                <a:latin typeface="Blue Highway Linocut" pitchFamily="2" charset="0"/>
              </a:rPr>
              <a:t>Program coordinators:  Devora Gramson @ 503-385-4651 or 503-435-5941</a:t>
            </a:r>
          </a:p>
          <a:p>
            <a:pPr>
              <a:buFont typeface="Wingdings 3" pitchFamily="18" charset="2"/>
              <a:buNone/>
            </a:pPr>
            <a:r>
              <a:rPr lang="en-US" sz="2800" smtClean="0">
                <a:latin typeface="Blue Highway Linocut" pitchFamily="2" charset="0"/>
              </a:rPr>
              <a:t>				</a:t>
            </a:r>
            <a:r>
              <a:rPr lang="en-US" sz="2800" smtClean="0">
                <a:solidFill>
                  <a:srgbClr val="7B9899"/>
                </a:solidFill>
                <a:latin typeface="Blue Highway Linocut" pitchFamily="2" charset="0"/>
                <a:hlinkClick r:id="rId2"/>
              </a:rPr>
              <a:t>devora.gramson@wesd.org</a:t>
            </a:r>
            <a:endParaRPr lang="en-US" sz="2800" smtClean="0">
              <a:solidFill>
                <a:srgbClr val="7B9899"/>
              </a:solidFill>
              <a:latin typeface="Blue Highway Linocut" pitchFamily="2" charset="0"/>
            </a:endParaRPr>
          </a:p>
          <a:p>
            <a:pPr>
              <a:buFont typeface="Wingdings 3" pitchFamily="18" charset="2"/>
              <a:buNone/>
            </a:pPr>
            <a:r>
              <a:rPr lang="en-US" sz="2800" smtClean="0">
                <a:latin typeface="Blue Highway Linocut" pitchFamily="2" charset="0"/>
              </a:rPr>
              <a:t>				Debbie King @ 503-385-4512</a:t>
            </a:r>
          </a:p>
          <a:p>
            <a:pPr>
              <a:buFont typeface="Wingdings 3" pitchFamily="18" charset="2"/>
              <a:buNone/>
            </a:pPr>
            <a:r>
              <a:rPr lang="en-US" sz="2800" smtClean="0">
                <a:latin typeface="Blue Highway Linocut" pitchFamily="2" charset="0"/>
              </a:rPr>
              <a:t>			           </a:t>
            </a:r>
            <a:r>
              <a:rPr lang="en-US" sz="2800" smtClean="0">
                <a:latin typeface="Blue Highway Linocut" pitchFamily="2" charset="0"/>
                <a:hlinkClick r:id="rId3"/>
              </a:rPr>
              <a:t>debbie.king@wesd.org</a:t>
            </a:r>
            <a:endParaRPr lang="en-US" sz="2800" smtClean="0">
              <a:latin typeface="Blue Highway Linocut" pitchFamily="2" charset="0"/>
            </a:endParaRPr>
          </a:p>
          <a:p>
            <a:pPr>
              <a:buFont typeface="Arial" pitchFamily="34" charset="0"/>
              <a:buNone/>
            </a:pPr>
            <a:endParaRPr lang="en-US" sz="2800" smtClean="0">
              <a:latin typeface="Blue Highway Linocut" pitchFamily="2" charset="0"/>
            </a:endParaRPr>
          </a:p>
          <a:p>
            <a:pPr>
              <a:buFont typeface="Wingdings 3" pitchFamily="18" charset="2"/>
              <a:buNone/>
            </a:pPr>
            <a:endParaRPr lang="en-US" sz="2800" smtClean="0">
              <a:latin typeface="Blue Highway Linocut" pitchFamily="2" charset="0"/>
            </a:endParaRPr>
          </a:p>
          <a:p>
            <a:pPr>
              <a:buFont typeface="Wingdings 3" pitchFamily="18" charset="2"/>
              <a:buNone/>
            </a:pPr>
            <a:endParaRPr lang="en-US" sz="2800" smtClean="0">
              <a:latin typeface="Blue Highway Linocut" pitchFamily="2" charset="0"/>
            </a:endParaRPr>
          </a:p>
          <a:p>
            <a:pPr>
              <a:buFont typeface="Wingdings 3" pitchFamily="18" charset="2"/>
              <a:buNone/>
            </a:pPr>
            <a:endParaRPr lang="en-US" sz="2800" smtClean="0">
              <a:latin typeface="Blue Highway Linocut" pitchFamily="2" charset="0"/>
            </a:endParaRPr>
          </a:p>
          <a:p>
            <a:pPr>
              <a:buFont typeface="Wingdings 3" pitchFamily="18" charset="2"/>
              <a:buNone/>
            </a:pPr>
            <a:endParaRPr lang="en-US" sz="2800" smtClean="0">
              <a:latin typeface="Blue Highway Linocut" pitchFamily="2" charset="0"/>
            </a:endParaRPr>
          </a:p>
          <a:p>
            <a:pPr algn="ctr">
              <a:buFont typeface="Wingdings 3" pitchFamily="18" charset="2"/>
              <a:buNone/>
            </a:pPr>
            <a:endParaRPr lang="en-US" sz="8800" smtClean="0">
              <a:latin typeface="Blue Highway Linocut" pitchFamily="2"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idx="4294967295"/>
          </p:nvPr>
        </p:nvSpPr>
        <p:spPr>
          <a:xfrm>
            <a:off x="304800" y="228600"/>
            <a:ext cx="8534400" cy="758825"/>
          </a:xfrm>
        </p:spPr>
        <p:txBody>
          <a:bodyPr/>
          <a:lstStyle/>
          <a:p>
            <a:r>
              <a:rPr lang="en-US" sz="4000" smtClean="0">
                <a:solidFill>
                  <a:srgbClr val="000099"/>
                </a:solidFill>
                <a:effectLst>
                  <a:outerShdw blurRad="38100" dist="38100" dir="2700000" algn="tl">
                    <a:srgbClr val="000000"/>
                  </a:outerShdw>
                </a:effectLst>
                <a:latin typeface="Times New Roman" pitchFamily="18" charset="0"/>
              </a:rPr>
              <a:t>Q &amp; A</a:t>
            </a:r>
          </a:p>
        </p:txBody>
      </p:sp>
      <p:sp>
        <p:nvSpPr>
          <p:cNvPr id="34819" name="Rectangle 3"/>
          <p:cNvSpPr>
            <a:spLocks noGrp="1"/>
          </p:cNvSpPr>
          <p:nvPr>
            <p:ph type="body" idx="4294967295"/>
          </p:nvPr>
        </p:nvSpPr>
        <p:spPr/>
        <p:txBody>
          <a:bodyPr/>
          <a:lstStyle/>
          <a:p>
            <a:pPr algn="ctr">
              <a:buFont typeface="Wingdings 2" pitchFamily="18" charset="2"/>
              <a:buNone/>
            </a:pPr>
            <a:endParaRPr lang="en-US" smtClean="0"/>
          </a:p>
          <a:p>
            <a:pPr algn="ctr">
              <a:buFont typeface="Wingdings 2" pitchFamily="18" charset="2"/>
              <a:buNone/>
            </a:pPr>
            <a:r>
              <a:rPr lang="en-US" sz="3200" smtClean="0">
                <a:latin typeface="Times New Roman" pitchFamily="18" charset="0"/>
              </a:rPr>
              <a:t>Do you have any questions for our resource providers?</a:t>
            </a:r>
          </a:p>
          <a:p>
            <a:pPr>
              <a:buFont typeface="Wingdings 2" pitchFamily="18" charset="2"/>
              <a:buNone/>
            </a:pPr>
            <a:endParaRPr lang="en-US" sz="3200" smtClean="0">
              <a:latin typeface="Times New Roman" pitchFamily="18" charset="0"/>
            </a:endParaRPr>
          </a:p>
          <a:p>
            <a:pPr algn="ctr">
              <a:buFont typeface="Wingdings 2" pitchFamily="18" charset="2"/>
              <a:buNone/>
            </a:pPr>
            <a:r>
              <a:rPr lang="en-US" sz="3200" smtClean="0">
                <a:latin typeface="Times New Roman" pitchFamily="18" charset="0"/>
              </a:rPr>
              <a:t>Thank you for attending!</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457200" y="-76200"/>
            <a:ext cx="8229600" cy="1706563"/>
          </a:xfrm>
          <a:ln/>
        </p:spPr>
        <p:txBody>
          <a:bodyPr/>
          <a:lstStyle/>
          <a:p>
            <a:pPr eaLnBrk="1" hangingPunct="1"/>
            <a:r>
              <a:rPr lang="en-US" sz="3200" b="1" smtClean="0">
                <a:solidFill>
                  <a:srgbClr val="ED2024"/>
                </a:solidFill>
              </a:rPr>
              <a:t>YOOP IN NEWBERG and MCMINNVILLE</a:t>
            </a:r>
            <a:br>
              <a:rPr lang="en-US" sz="3200" b="1" smtClean="0">
                <a:solidFill>
                  <a:srgbClr val="ED2024"/>
                </a:solidFill>
              </a:rPr>
            </a:br>
            <a:endParaRPr lang="en-US" sz="3200" i="1" smtClean="0">
              <a:solidFill>
                <a:srgbClr val="ED2024"/>
              </a:solidFill>
            </a:endParaRPr>
          </a:p>
        </p:txBody>
      </p:sp>
      <p:sp>
        <p:nvSpPr>
          <p:cNvPr id="50179" name="Text Box 4"/>
          <p:cNvSpPr txBox="1">
            <a:spLocks noChangeArrowheads="1"/>
          </p:cNvSpPr>
          <p:nvPr/>
        </p:nvSpPr>
        <p:spPr bwMode="auto">
          <a:xfrm>
            <a:off x="4038600" y="1295400"/>
            <a:ext cx="4267200" cy="3556000"/>
          </a:xfrm>
          <a:prstGeom prst="rect">
            <a:avLst/>
          </a:prstGeom>
          <a:noFill/>
          <a:ln w="9525" algn="in">
            <a:noFill/>
            <a:miter lim="800000"/>
            <a:headEnd/>
            <a:tailEnd/>
          </a:ln>
        </p:spPr>
        <p:txBody>
          <a:bodyPr lIns="128016" tIns="128016" rIns="128016" bIns="128016"/>
          <a:lstStyle/>
          <a:p>
            <a:pPr algn="l"/>
            <a:endParaRPr lang="en-US" sz="2800" b="1">
              <a:solidFill>
                <a:srgbClr val="ED2024"/>
              </a:solidFill>
              <a:latin typeface="Arial Narrow" pitchFamily="34" charset="0"/>
            </a:endParaRPr>
          </a:p>
          <a:p>
            <a:pPr algn="l"/>
            <a:r>
              <a:rPr lang="en-US" sz="2800">
                <a:solidFill>
                  <a:srgbClr val="ED2024"/>
                </a:solidFill>
                <a:latin typeface="Arial Narrow" pitchFamily="34" charset="0"/>
              </a:rPr>
              <a:t>100 E Fifth St                        </a:t>
            </a:r>
          </a:p>
          <a:p>
            <a:pPr algn="l"/>
            <a:r>
              <a:rPr lang="en-US" sz="2800">
                <a:solidFill>
                  <a:srgbClr val="ED2024"/>
                </a:solidFill>
                <a:latin typeface="Arial Narrow" pitchFamily="34" charset="0"/>
              </a:rPr>
              <a:t>Newberg  97132</a:t>
            </a:r>
          </a:p>
          <a:p>
            <a:pPr algn="l"/>
            <a:r>
              <a:rPr lang="en-US" sz="2800">
                <a:solidFill>
                  <a:srgbClr val="ED2024"/>
                </a:solidFill>
                <a:latin typeface="Arial Narrow" pitchFamily="34" charset="0"/>
              </a:rPr>
              <a:t>Phone 503-554-1461</a:t>
            </a:r>
          </a:p>
          <a:p>
            <a:pPr algn="l"/>
            <a:r>
              <a:rPr lang="en-US" sz="2800">
                <a:solidFill>
                  <a:srgbClr val="ED2024"/>
                </a:solidFill>
                <a:latin typeface="Arial Narrow" pitchFamily="34" charset="0"/>
              </a:rPr>
              <a:t>Fax 503-538-1271</a:t>
            </a:r>
            <a:endParaRPr lang="en-US" sz="2800">
              <a:latin typeface="Arial" pitchFamily="34" charset="0"/>
            </a:endParaRPr>
          </a:p>
        </p:txBody>
      </p:sp>
      <p:pic>
        <p:nvPicPr>
          <p:cNvPr id="50180" name="Picture 191" descr="MP900422593[1]"/>
          <p:cNvPicPr>
            <a:picLocks noChangeArrowheads="1"/>
          </p:cNvPicPr>
          <p:nvPr/>
        </p:nvPicPr>
        <p:blipFill>
          <a:blip r:embed="rId2"/>
          <a:srcRect/>
          <a:stretch>
            <a:fillRect/>
          </a:stretch>
        </p:blipFill>
        <p:spPr bwMode="auto">
          <a:xfrm>
            <a:off x="7086600" y="1828800"/>
            <a:ext cx="1371600" cy="1143000"/>
          </a:xfrm>
          <a:prstGeom prst="rect">
            <a:avLst/>
          </a:prstGeom>
          <a:noFill/>
          <a:ln w="9525" algn="ctr">
            <a:noFill/>
            <a:miter lim="800000"/>
            <a:headEnd/>
            <a:tailEnd/>
          </a:ln>
        </p:spPr>
      </p:pic>
      <p:pic>
        <p:nvPicPr>
          <p:cNvPr id="50181" name="Picture 191" descr="YOOP 5TH STREETII"/>
          <p:cNvPicPr>
            <a:picLocks noChangeArrowheads="1"/>
          </p:cNvPicPr>
          <p:nvPr/>
        </p:nvPicPr>
        <p:blipFill>
          <a:blip r:embed="rId3"/>
          <a:srcRect/>
          <a:stretch>
            <a:fillRect/>
          </a:stretch>
        </p:blipFill>
        <p:spPr bwMode="auto">
          <a:xfrm>
            <a:off x="228600" y="1752600"/>
            <a:ext cx="3581400" cy="2743200"/>
          </a:xfrm>
          <a:prstGeom prst="rect">
            <a:avLst/>
          </a:prstGeom>
          <a:noFill/>
          <a:ln w="9525" algn="ctr">
            <a:noFill/>
            <a:miter lim="800000"/>
            <a:headEnd/>
            <a:tailEnd/>
          </a:ln>
        </p:spPr>
      </p:pic>
      <p:sp>
        <p:nvSpPr>
          <p:cNvPr id="50182" name="Text Box 3"/>
          <p:cNvSpPr txBox="1">
            <a:spLocks noChangeArrowheads="1"/>
          </p:cNvSpPr>
          <p:nvPr/>
        </p:nvSpPr>
        <p:spPr bwMode="auto">
          <a:xfrm>
            <a:off x="914400" y="4114800"/>
            <a:ext cx="4267200" cy="4165600"/>
          </a:xfrm>
          <a:prstGeom prst="rect">
            <a:avLst/>
          </a:prstGeom>
          <a:noFill/>
          <a:ln w="9525" algn="in">
            <a:noFill/>
            <a:miter lim="800000"/>
            <a:headEnd/>
            <a:tailEnd/>
          </a:ln>
        </p:spPr>
        <p:txBody>
          <a:bodyPr lIns="128016" tIns="128016" rIns="128016" bIns="128016"/>
          <a:lstStyle/>
          <a:p>
            <a:pPr>
              <a:spcAft>
                <a:spcPts val="1200"/>
              </a:spcAft>
            </a:pPr>
            <a:endParaRPr lang="en-US" sz="2000" i="1">
              <a:solidFill>
                <a:srgbClr val="ED2024"/>
              </a:solidFill>
              <a:latin typeface="Arial Narrow" pitchFamily="34" charset="0"/>
            </a:endParaRPr>
          </a:p>
          <a:p>
            <a:pPr algn="l"/>
            <a:r>
              <a:rPr lang="en-US" sz="2800">
                <a:solidFill>
                  <a:srgbClr val="ED2024"/>
                </a:solidFill>
                <a:latin typeface="Arial Narrow" pitchFamily="34" charset="0"/>
              </a:rPr>
              <a:t>448 Third St. Suite M                                     McMinnville  97128</a:t>
            </a:r>
          </a:p>
          <a:p>
            <a:pPr algn="l"/>
            <a:r>
              <a:rPr lang="en-US" sz="2800">
                <a:solidFill>
                  <a:srgbClr val="ED2024"/>
                </a:solidFill>
                <a:latin typeface="Arial Narrow" pitchFamily="34" charset="0"/>
              </a:rPr>
              <a:t>Phone 503-883-9768</a:t>
            </a:r>
          </a:p>
          <a:p>
            <a:pPr algn="l"/>
            <a:r>
              <a:rPr lang="en-US" sz="2800">
                <a:solidFill>
                  <a:srgbClr val="ED2024"/>
                </a:solidFill>
                <a:latin typeface="Arial Narrow" pitchFamily="34" charset="0"/>
              </a:rPr>
              <a:t>Fax 503-883-9773</a:t>
            </a:r>
            <a:endParaRPr lang="en-US" sz="2800" b="1">
              <a:solidFill>
                <a:srgbClr val="DE0000"/>
              </a:solidFill>
              <a:latin typeface="Arial Narrow" pitchFamily="34" charset="0"/>
            </a:endParaRPr>
          </a:p>
        </p:txBody>
      </p:sp>
      <p:pic>
        <p:nvPicPr>
          <p:cNvPr id="50183" name="Picture 6" descr="C:\Documents and Settings\Admin\My Documents\My Dropbox\YOOP Pictures\CIMG0527.JPG"/>
          <p:cNvPicPr>
            <a:picLocks noChangeAspect="1" noChangeArrowheads="1"/>
          </p:cNvPicPr>
          <p:nvPr/>
        </p:nvPicPr>
        <p:blipFill>
          <a:blip r:embed="rId4"/>
          <a:srcRect/>
          <a:stretch>
            <a:fillRect/>
          </a:stretch>
        </p:blipFill>
        <p:spPr bwMode="auto">
          <a:xfrm>
            <a:off x="5715000" y="3835400"/>
            <a:ext cx="2095500" cy="279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Who we are </a:t>
            </a:r>
          </a:p>
        </p:txBody>
      </p:sp>
      <p:sp>
        <p:nvSpPr>
          <p:cNvPr id="51203" name="Text Box 6"/>
          <p:cNvSpPr txBox="1">
            <a:spLocks noChangeArrowheads="1"/>
          </p:cNvSpPr>
          <p:nvPr/>
        </p:nvSpPr>
        <p:spPr bwMode="auto">
          <a:xfrm>
            <a:off x="762000" y="5029200"/>
            <a:ext cx="3429000" cy="461963"/>
          </a:xfrm>
          <a:prstGeom prst="rect">
            <a:avLst/>
          </a:prstGeom>
          <a:noFill/>
          <a:ln w="9525">
            <a:noFill/>
            <a:miter lim="800000"/>
            <a:headEnd/>
            <a:tailEnd/>
          </a:ln>
        </p:spPr>
        <p:txBody>
          <a:bodyPr>
            <a:spAutoFit/>
          </a:bodyPr>
          <a:lstStyle/>
          <a:p>
            <a:pPr eaLnBrk="0" hangingPunct="0">
              <a:spcBef>
                <a:spcPct val="50000"/>
              </a:spcBef>
            </a:pPr>
            <a:r>
              <a:rPr lang="en-US">
                <a:latin typeface="Tahoma" pitchFamily="34" charset="0"/>
                <a:ea typeface="ＭＳ Ｐゴシック" pitchFamily="34" charset="-128"/>
              </a:rPr>
              <a:t>A program of:</a:t>
            </a:r>
          </a:p>
        </p:txBody>
      </p:sp>
      <p:sp>
        <p:nvSpPr>
          <p:cNvPr id="7" name="Content Placeholder 6"/>
          <p:cNvSpPr>
            <a:spLocks noGrp="1"/>
          </p:cNvSpPr>
          <p:nvPr>
            <p:ph idx="4294967295"/>
          </p:nvPr>
        </p:nvSpPr>
        <p:spPr>
          <a:xfrm>
            <a:off x="533400" y="1981200"/>
            <a:ext cx="8305800" cy="2133600"/>
          </a:xfrm>
          <a:noFill/>
        </p:spPr>
        <p:txBody>
          <a:bodyPr>
            <a:prstTxWarp prst="textChevron">
              <a:avLst/>
            </a:prstTxWarp>
          </a:bodyPr>
          <a:lstStyle/>
          <a:p>
            <a:pPr marL="342900" indent="-342900" eaLnBrk="1" hangingPunct="1">
              <a:buClr>
                <a:schemeClr val="hlink"/>
              </a:buClr>
              <a:buSzPct val="70000"/>
              <a:buFont typeface="Wingdings" charset="2"/>
              <a:buNone/>
              <a:defRPr/>
            </a:pPr>
            <a:r>
              <a:rPr lang="en-US" sz="3200" kern="0" dirty="0" smtClean="0">
                <a:effectLst>
                  <a:glow rad="139700">
                    <a:schemeClr val="accent3">
                      <a:alpha val="75000"/>
                    </a:schemeClr>
                  </a:glow>
                  <a:outerShdw blurRad="38100" dist="38100" dir="2700000" algn="tl">
                    <a:srgbClr val="000000"/>
                  </a:outerShdw>
                </a:effectLst>
                <a:ea typeface="+mn-ea"/>
              </a:rPr>
              <a:t>George Fox Behavioral Health Clinic</a:t>
            </a:r>
          </a:p>
        </p:txBody>
      </p:sp>
      <p:pic>
        <p:nvPicPr>
          <p:cNvPr id="51207" name="Picture 7" descr="gfu-logo"/>
          <p:cNvPicPr>
            <a:picLocks noChangeAspect="1" noChangeArrowheads="1"/>
          </p:cNvPicPr>
          <p:nvPr/>
        </p:nvPicPr>
        <p:blipFill>
          <a:blip r:embed="rId3"/>
          <a:srcRect/>
          <a:stretch>
            <a:fillRect/>
          </a:stretch>
        </p:blipFill>
        <p:spPr bwMode="auto">
          <a:xfrm>
            <a:off x="4648200" y="4495800"/>
            <a:ext cx="2667000" cy="1524000"/>
          </a:xfrm>
          <a:prstGeom prst="rect">
            <a:avLst/>
          </a:prstGeom>
          <a:noFill/>
          <a:ln w="9525" algn="in">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nchor="ctr"/>
          <a:lstStyle/>
          <a:p>
            <a:pPr eaLnBrk="1" hangingPunct="1"/>
            <a:r>
              <a:rPr lang="en-US" smtClean="0">
                <a:effectLst>
                  <a:outerShdw blurRad="38100" dist="38100" dir="2700000" algn="tl">
                    <a:srgbClr val="000000"/>
                  </a:outerShdw>
                </a:effectLst>
              </a:rPr>
              <a:t>GFBHC Programs 	</a:t>
            </a:r>
          </a:p>
        </p:txBody>
      </p:sp>
      <p:sp>
        <p:nvSpPr>
          <p:cNvPr id="43011" name="Rectangle 3"/>
          <p:cNvSpPr>
            <a:spLocks noGrp="1" noChangeArrowheads="1"/>
          </p:cNvSpPr>
          <p:nvPr>
            <p:ph type="body" idx="4294967295"/>
          </p:nvPr>
        </p:nvSpPr>
        <p:spPr>
          <a:xfrm>
            <a:off x="1066800" y="1447800"/>
            <a:ext cx="7543800" cy="4114800"/>
          </a:xfrm>
        </p:spPr>
        <p:txBody>
          <a:bodyPr/>
          <a:lstStyle/>
          <a:p>
            <a:pPr marL="342900" indent="-342900" eaLnBrk="1" hangingPunct="1">
              <a:lnSpc>
                <a:spcPct val="90000"/>
              </a:lnSpc>
            </a:pPr>
            <a:r>
              <a:rPr lang="en-US" sz="2300" smtClean="0">
                <a:effectLst>
                  <a:outerShdw blurRad="38100" dist="38100" dir="2700000" algn="tl">
                    <a:srgbClr val="FFFFFF"/>
                  </a:outerShdw>
                </a:effectLst>
              </a:rPr>
              <a:t>Family, Couples, and Individual Counseling</a:t>
            </a:r>
          </a:p>
          <a:p>
            <a:pPr marL="742950" lvl="1" indent="-285750" eaLnBrk="1" hangingPunct="1">
              <a:lnSpc>
                <a:spcPct val="90000"/>
              </a:lnSpc>
            </a:pPr>
            <a:r>
              <a:rPr lang="en-US" sz="2000" smtClean="0">
                <a:effectLst>
                  <a:outerShdw blurRad="38100" dist="38100" dir="2700000" algn="tl">
                    <a:srgbClr val="000000"/>
                  </a:outerShdw>
                </a:effectLst>
              </a:rPr>
              <a:t>1 Licensed Psychologist, 5-10 Master’s level therapists</a:t>
            </a:r>
          </a:p>
          <a:p>
            <a:pPr marL="742950" lvl="1" indent="-285750" eaLnBrk="1" hangingPunct="1">
              <a:lnSpc>
                <a:spcPct val="90000"/>
              </a:lnSpc>
            </a:pPr>
            <a:r>
              <a:rPr lang="en-US" sz="2000" smtClean="0">
                <a:effectLst>
                  <a:outerShdw blurRad="38100" dist="38100" dir="2700000" algn="tl">
                    <a:srgbClr val="000000"/>
                  </a:outerShdw>
                </a:effectLst>
              </a:rPr>
              <a:t>Reduced Sliding Scale</a:t>
            </a:r>
          </a:p>
          <a:p>
            <a:pPr marL="742950" lvl="1" indent="-285750" eaLnBrk="1" hangingPunct="1">
              <a:lnSpc>
                <a:spcPct val="90000"/>
              </a:lnSpc>
            </a:pPr>
            <a:r>
              <a:rPr lang="en-US" sz="2000" smtClean="0">
                <a:effectLst>
                  <a:outerShdw blurRad="38100" dist="38100" dir="2700000" algn="tl">
                    <a:srgbClr val="000000"/>
                  </a:outerShdw>
                </a:effectLst>
              </a:rPr>
              <a:t>Vouchers for free treatment available from Love INC </a:t>
            </a:r>
          </a:p>
          <a:p>
            <a:pPr marL="742950" lvl="1" indent="-285750" eaLnBrk="1" hangingPunct="1">
              <a:lnSpc>
                <a:spcPct val="90000"/>
              </a:lnSpc>
            </a:pPr>
            <a:r>
              <a:rPr lang="en-US" sz="2000" smtClean="0">
                <a:effectLst>
                  <a:outerShdw blurRad="38100" dist="38100" dir="2700000" algn="tl">
                    <a:srgbClr val="000000"/>
                  </a:outerShdw>
                </a:effectLst>
              </a:rPr>
              <a:t>Treatment is short-term, solution, focused</a:t>
            </a:r>
          </a:p>
          <a:p>
            <a:pPr marL="742950" lvl="1" indent="-285750" eaLnBrk="1" hangingPunct="1">
              <a:lnSpc>
                <a:spcPct val="90000"/>
              </a:lnSpc>
            </a:pPr>
            <a:r>
              <a:rPr lang="en-US" sz="2000" smtClean="0">
                <a:effectLst>
                  <a:outerShdw blurRad="38100" dist="38100" dir="2700000" algn="tl">
                    <a:srgbClr val="000000"/>
                  </a:outerShdw>
                </a:effectLst>
              </a:rPr>
              <a:t>Parent skills training classes</a:t>
            </a:r>
          </a:p>
          <a:p>
            <a:pPr marL="342900" indent="-342900" eaLnBrk="1" hangingPunct="1">
              <a:lnSpc>
                <a:spcPct val="90000"/>
              </a:lnSpc>
            </a:pPr>
            <a:r>
              <a:rPr lang="en-US" sz="2300" smtClean="0">
                <a:effectLst>
                  <a:outerShdw blurRad="38100" dist="38100" dir="2700000" algn="tl">
                    <a:srgbClr val="FFFFFF"/>
                  </a:outerShdw>
                </a:effectLst>
              </a:rPr>
              <a:t>Assessments and Testing </a:t>
            </a:r>
          </a:p>
          <a:p>
            <a:pPr marL="742950" lvl="1" indent="-285750" eaLnBrk="1" hangingPunct="1">
              <a:lnSpc>
                <a:spcPct val="90000"/>
              </a:lnSpc>
            </a:pPr>
            <a:r>
              <a:rPr lang="en-US" sz="2000" smtClean="0">
                <a:effectLst>
                  <a:outerShdw blurRad="38100" dist="38100" dir="2700000" algn="tl">
                    <a:srgbClr val="000000"/>
                  </a:outerShdw>
                </a:effectLst>
              </a:rPr>
              <a:t>Learning Disabilities</a:t>
            </a:r>
          </a:p>
          <a:p>
            <a:pPr marL="742950" lvl="1" indent="-285750" eaLnBrk="1" hangingPunct="1">
              <a:lnSpc>
                <a:spcPct val="90000"/>
              </a:lnSpc>
            </a:pPr>
            <a:r>
              <a:rPr lang="en-US" sz="2000" smtClean="0">
                <a:effectLst>
                  <a:outerShdw blurRad="38100" dist="38100" dir="2700000" algn="tl">
                    <a:srgbClr val="000000"/>
                  </a:outerShdw>
                </a:effectLst>
              </a:rPr>
              <a:t>ADHD</a:t>
            </a:r>
          </a:p>
          <a:p>
            <a:pPr marL="742950" lvl="1" indent="-285750" eaLnBrk="1" hangingPunct="1">
              <a:lnSpc>
                <a:spcPct val="90000"/>
              </a:lnSpc>
            </a:pPr>
            <a:r>
              <a:rPr lang="en-US" sz="2000" smtClean="0">
                <a:effectLst>
                  <a:outerShdw blurRad="38100" dist="38100" dir="2700000" algn="tl">
                    <a:srgbClr val="000000"/>
                  </a:outerShdw>
                </a:effectLst>
              </a:rPr>
              <a:t>IQ</a:t>
            </a:r>
          </a:p>
          <a:p>
            <a:pPr marL="742950" lvl="1" indent="-285750" eaLnBrk="1" hangingPunct="1">
              <a:lnSpc>
                <a:spcPct val="90000"/>
              </a:lnSpc>
            </a:pPr>
            <a:r>
              <a:rPr lang="en-US" sz="2000" smtClean="0">
                <a:effectLst>
                  <a:outerShdw blurRad="38100" dist="38100" dir="2700000" algn="tl">
                    <a:srgbClr val="000000"/>
                  </a:outerShdw>
                </a:effectLst>
              </a:rPr>
              <a:t>Emotional concerns</a:t>
            </a:r>
            <a:endParaRPr lang="en-US" smtClean="0">
              <a:effectLst>
                <a:outerShdw blurRad="38100" dist="38100" dir="2700000" algn="tl">
                  <a:srgbClr val="000000"/>
                </a:outerShdw>
              </a:effectLst>
            </a:endParaRPr>
          </a:p>
          <a:p>
            <a:pPr marL="342900" indent="-342900" eaLnBrk="1" hangingPunct="1">
              <a:lnSpc>
                <a:spcPct val="90000"/>
              </a:lnSpc>
            </a:pPr>
            <a:endParaRPr lang="en-US" sz="2300" smtClean="0">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5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5_Civic">
      <a:majorFont>
        <a:latin typeface="Arial"/>
        <a:ea typeface=""/>
        <a:cs typeface=""/>
      </a:majorFont>
      <a:minorFont>
        <a:latin typeface="Arial"/>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2110</TotalTime>
  <Words>2434</Words>
  <Application>Microsoft Office PowerPoint</Application>
  <PresentationFormat>On-screen Show (4:3)</PresentationFormat>
  <Paragraphs>474</Paragraphs>
  <Slides>61</Slides>
  <Notes>17</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61</vt:i4>
      </vt:variant>
    </vt:vector>
  </HeadingPairs>
  <TitlesOfParts>
    <vt:vector size="82" baseType="lpstr">
      <vt:lpstr>Times New Roman</vt:lpstr>
      <vt:lpstr>Arial</vt:lpstr>
      <vt:lpstr>ＭＳ Ｐゴシック</vt:lpstr>
      <vt:lpstr>Wingdings 2</vt:lpstr>
      <vt:lpstr>Wingdings</vt:lpstr>
      <vt:lpstr>Calibri</vt:lpstr>
      <vt:lpstr>Tahoma</vt:lpstr>
      <vt:lpstr>Arial Narrow</vt:lpstr>
      <vt:lpstr>Baskerville</vt:lpstr>
      <vt:lpstr>Gill Sans MT</vt:lpstr>
      <vt:lpstr>Garamond</vt:lpstr>
      <vt:lpstr>Journal</vt:lpstr>
      <vt:lpstr>Georgia</vt:lpstr>
      <vt:lpstr>Symbol</vt:lpstr>
      <vt:lpstr>Arial Unicode MS</vt:lpstr>
      <vt:lpstr>Wingdings 3</vt:lpstr>
      <vt:lpstr>Lucida Sans Unicode</vt:lpstr>
      <vt:lpstr>Chiller</vt:lpstr>
      <vt:lpstr>Verdana</vt:lpstr>
      <vt:lpstr>Blue Highway Linocut</vt:lpstr>
      <vt:lpstr>5_Civic</vt:lpstr>
      <vt:lpstr>Welcome!</vt:lpstr>
      <vt:lpstr>Who we are </vt:lpstr>
      <vt:lpstr>Chehalem Counseling Center Programs  </vt:lpstr>
      <vt:lpstr>How to refer to Chehalem Counseling Center?</vt:lpstr>
      <vt:lpstr>Slide 5</vt:lpstr>
      <vt:lpstr> YOOP – A RESOURCE FOR YOUTH</vt:lpstr>
      <vt:lpstr>YOOP IN NEWBERG and MCMINNVILLE </vt:lpstr>
      <vt:lpstr>Who we are </vt:lpstr>
      <vt:lpstr>GFBHC Programs  </vt:lpstr>
      <vt:lpstr>How to refer to GFBHC?</vt:lpstr>
      <vt:lpstr>Slide 11</vt:lpstr>
      <vt:lpstr>Slide 12</vt:lpstr>
      <vt:lpstr>Slide 13</vt:lpstr>
      <vt:lpstr> Love In the Name of Christ (Love INC)</vt:lpstr>
      <vt:lpstr>Love INC Programs</vt:lpstr>
      <vt:lpstr>How to Refer to Love INC?</vt:lpstr>
      <vt:lpstr>Fostering Hope Initiative Children. Families. Neighbors</vt:lpstr>
      <vt:lpstr>Promoting Optimum Child &amp; Youth Development</vt:lpstr>
      <vt:lpstr>Fostering Hope Initiative Children. Families. Neighbors</vt:lpstr>
      <vt:lpstr>Slide 20</vt:lpstr>
      <vt:lpstr>Faith in Action Family Friends Program</vt:lpstr>
      <vt:lpstr>How to refer to Family Friends?</vt:lpstr>
      <vt:lpstr>Who we are </vt:lpstr>
      <vt:lpstr>Child Care Resource  &amp; Referral </vt:lpstr>
      <vt:lpstr>How to refer to CCR&amp;R?</vt:lpstr>
      <vt:lpstr>Who We Are</vt:lpstr>
      <vt:lpstr>LCS Programs for Children 0-5</vt:lpstr>
      <vt:lpstr>LCS Programs for Children 0-5</vt:lpstr>
      <vt:lpstr>How to Refer? </vt:lpstr>
      <vt:lpstr>Slide 30</vt:lpstr>
      <vt:lpstr>Slide 31</vt:lpstr>
      <vt:lpstr>Slide 32</vt:lpstr>
      <vt:lpstr>First Step  Adolescent Center 120 A North Everest Rd. Newberg OR. 97132 503-538-7647 www.fsac.net </vt:lpstr>
      <vt:lpstr>Services</vt:lpstr>
      <vt:lpstr>First Step  Adolescent Center  120 A North Everest Rd. Newberg OR 97132 503-538-7647 www.fsac.net</vt:lpstr>
      <vt:lpstr>Who we are </vt:lpstr>
      <vt:lpstr>Services  </vt:lpstr>
      <vt:lpstr>  How to refer to   Valley Women’s Health</vt:lpstr>
      <vt:lpstr>Slide 39</vt:lpstr>
      <vt:lpstr>Slide 40</vt:lpstr>
      <vt:lpstr> </vt:lpstr>
      <vt:lpstr>Who we are </vt:lpstr>
      <vt:lpstr>Salud WIC  </vt:lpstr>
      <vt:lpstr>How to refer to Salud WIC?</vt:lpstr>
      <vt:lpstr>Who we are…</vt:lpstr>
      <vt:lpstr>United Way Initiatives…</vt:lpstr>
      <vt:lpstr>How to get involved…</vt:lpstr>
      <vt:lpstr>Who we are </vt:lpstr>
      <vt:lpstr>HAYC Programs  </vt:lpstr>
      <vt:lpstr>How to refer to HAYC?</vt:lpstr>
      <vt:lpstr>Slide 51</vt:lpstr>
      <vt:lpstr>Types of Family Mediations. . .</vt:lpstr>
      <vt:lpstr>Steps to Request a Mediation . . . </vt:lpstr>
      <vt:lpstr>Slide 54</vt:lpstr>
      <vt:lpstr>Library Programs (no charge)</vt:lpstr>
      <vt:lpstr>Where to find the  Newberg Public Library</vt:lpstr>
      <vt:lpstr>WESD EARLY INTERVENTION (EI) </vt:lpstr>
      <vt:lpstr> EARLY CHILDHOOD SPECIAL EDUCATION(ECSE)</vt:lpstr>
      <vt:lpstr>What services does Oregon provide to children and families?  </vt:lpstr>
      <vt:lpstr>Slide 60</vt:lpstr>
      <vt:lpstr>Q &amp; A</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Serving Yamhill  County since 1983</dc:title>
  <dc:creator>jrobinson</dc:creator>
  <cp:lastModifiedBy>Jon</cp:lastModifiedBy>
  <cp:revision>48</cp:revision>
  <dcterms:created xsi:type="dcterms:W3CDTF">2012-01-26T01:34:09Z</dcterms:created>
  <dcterms:modified xsi:type="dcterms:W3CDTF">2012-03-20T18:08:47Z</dcterms:modified>
</cp:coreProperties>
</file>